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40"/>
  </p:notesMasterIdLst>
  <p:sldIdLst>
    <p:sldId id="261" r:id="rId2"/>
    <p:sldId id="259" r:id="rId3"/>
    <p:sldId id="352" r:id="rId4"/>
    <p:sldId id="378" r:id="rId5"/>
    <p:sldId id="379" r:id="rId6"/>
    <p:sldId id="353" r:id="rId7"/>
    <p:sldId id="310" r:id="rId8"/>
    <p:sldId id="311" r:id="rId9"/>
    <p:sldId id="338" r:id="rId10"/>
    <p:sldId id="315" r:id="rId11"/>
    <p:sldId id="354" r:id="rId12"/>
    <p:sldId id="364" r:id="rId13"/>
    <p:sldId id="365" r:id="rId14"/>
    <p:sldId id="355" r:id="rId15"/>
    <p:sldId id="358" r:id="rId16"/>
    <p:sldId id="361" r:id="rId17"/>
    <p:sldId id="362" r:id="rId18"/>
    <p:sldId id="363" r:id="rId19"/>
    <p:sldId id="321" r:id="rId20"/>
    <p:sldId id="369" r:id="rId21"/>
    <p:sldId id="370" r:id="rId22"/>
    <p:sldId id="371" r:id="rId23"/>
    <p:sldId id="372" r:id="rId24"/>
    <p:sldId id="373" r:id="rId25"/>
    <p:sldId id="375" r:id="rId26"/>
    <p:sldId id="380" r:id="rId27"/>
    <p:sldId id="374" r:id="rId28"/>
    <p:sldId id="381" r:id="rId29"/>
    <p:sldId id="376" r:id="rId30"/>
    <p:sldId id="360" r:id="rId31"/>
    <p:sldId id="359" r:id="rId32"/>
    <p:sldId id="366" r:id="rId33"/>
    <p:sldId id="368" r:id="rId34"/>
    <p:sldId id="377" r:id="rId35"/>
    <p:sldId id="331" r:id="rId36"/>
    <p:sldId id="332" r:id="rId37"/>
    <p:sldId id="333" r:id="rId38"/>
    <p:sldId id="342"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628" autoAdjust="0"/>
  </p:normalViewPr>
  <p:slideViewPr>
    <p:cSldViewPr>
      <p:cViewPr varScale="1">
        <p:scale>
          <a:sx n="71" d="100"/>
          <a:sy n="71" d="100"/>
        </p:scale>
        <p:origin x="-38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4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3EA386D-C5DC-430A-8D27-6C47AB3E58D2}" type="datetimeFigureOut">
              <a:rPr lang="en-US" smtClean="0"/>
              <a:t>8/10/2015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839CDF57-B107-4772-9528-A9260AEC4738}" type="slidenum">
              <a:rPr lang="en-US" smtClean="0"/>
              <a:t>‹#›</a:t>
            </a:fld>
            <a:endParaRPr lang="en-US"/>
          </a:p>
        </p:txBody>
      </p:sp>
    </p:spTree>
    <p:extLst>
      <p:ext uri="{BB962C8B-B14F-4D97-AF65-F5344CB8AC3E}">
        <p14:creationId xmlns:p14="http://schemas.microsoft.com/office/powerpoint/2010/main" val="199299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82E1776-226B-4E20-99E9-4700055F88ED}"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4C07C-17A0-47C0-9C5A-B762241C2308}"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2E1776-226B-4E20-99E9-4700055F88ED}"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4C07C-17A0-47C0-9C5A-B762241C23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2E1776-226B-4E20-99E9-4700055F88ED}"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4C07C-17A0-47C0-9C5A-B762241C23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2E1776-226B-4E20-99E9-4700055F88ED}"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4C07C-17A0-47C0-9C5A-B762241C23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2E1776-226B-4E20-99E9-4700055F88ED}"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4C07C-17A0-47C0-9C5A-B762241C2308}"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82E1776-226B-4E20-99E9-4700055F88ED}"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4C07C-17A0-47C0-9C5A-B762241C23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E1776-226B-4E20-99E9-4700055F88ED}" type="datetimeFigureOut">
              <a:rPr lang="en-US" smtClean="0"/>
              <a:t>8/10/2015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4C07C-17A0-47C0-9C5A-B762241C2308}"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2E1776-226B-4E20-99E9-4700055F88ED}" type="datetimeFigureOut">
              <a:rPr lang="en-US" smtClean="0"/>
              <a:t>8/10/2015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4C07C-17A0-47C0-9C5A-B762241C23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E1776-226B-4E20-99E9-4700055F88ED}" type="datetimeFigureOut">
              <a:rPr lang="en-US" smtClean="0"/>
              <a:t>8/10/2015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4C07C-17A0-47C0-9C5A-B762241C23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2E1776-226B-4E20-99E9-4700055F88ED}"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4C07C-17A0-47C0-9C5A-B762241C2308}"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2E1776-226B-4E20-99E9-4700055F88ED}"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4C07C-17A0-47C0-9C5A-B762241C23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82E1776-226B-4E20-99E9-4700055F88ED}" type="datetimeFigureOut">
              <a:rPr lang="en-US" smtClean="0"/>
              <a:t>8/10/2015</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E94C07C-17A0-47C0-9C5A-B762241C230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oleObject" Target="../embeddings/oleObject5.bin"/><Relationship Id="rId4" Type="http://schemas.openxmlformats.org/officeDocument/2006/relationships/image" Target="../media/image19.wmf"/></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0.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1.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2.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noFill/>
        </p:spPr>
        <p:txBody>
          <a:bodyPr>
            <a:normAutofit/>
          </a:bodyPr>
          <a:lstStyle/>
          <a:p>
            <a:pPr algn="ctr"/>
            <a:r>
              <a:rPr lang="en-US" dirty="0" smtClean="0"/>
              <a:t>Sprayer Calibration Workshop</a:t>
            </a:r>
            <a:endParaRPr lang="en-US" dirty="0"/>
          </a:p>
        </p:txBody>
      </p:sp>
      <p:sp>
        <p:nvSpPr>
          <p:cNvPr id="4" name="Content Placeholder 3"/>
          <p:cNvSpPr>
            <a:spLocks noGrp="1"/>
          </p:cNvSpPr>
          <p:nvPr>
            <p:ph sz="half" idx="1"/>
          </p:nvPr>
        </p:nvSpPr>
        <p:spPr>
          <a:xfrm>
            <a:off x="457200" y="1673352"/>
            <a:ext cx="8001000" cy="4718304"/>
          </a:xfrm>
        </p:spPr>
        <p:txBody>
          <a:bodyPr/>
          <a:lstStyle/>
          <a:p>
            <a:r>
              <a:rPr lang="en-US" dirty="0" smtClean="0"/>
              <a:t>Why Calibrate??</a:t>
            </a:r>
          </a:p>
          <a:p>
            <a:r>
              <a:rPr lang="en-US" dirty="0" smtClean="0"/>
              <a:t>What is the function of a Spray Nozzle	</a:t>
            </a:r>
          </a:p>
          <a:p>
            <a:r>
              <a:rPr lang="en-US" dirty="0" smtClean="0"/>
              <a:t>Nozzle Selection Example – </a:t>
            </a:r>
            <a:r>
              <a:rPr lang="en-US" dirty="0" err="1" smtClean="0"/>
              <a:t>AirBlast</a:t>
            </a:r>
            <a:r>
              <a:rPr lang="en-US" dirty="0" smtClean="0"/>
              <a:t> </a:t>
            </a:r>
          </a:p>
          <a:p>
            <a:r>
              <a:rPr lang="en-US" dirty="0" smtClean="0"/>
              <a:t>Field Calibration</a:t>
            </a: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3670630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normAutofit/>
          </a:bodyPr>
          <a:lstStyle/>
          <a:p>
            <a:r>
              <a:rPr lang="en-US" altLang="en-US" sz="3600" b="1" dirty="0" smtClean="0"/>
              <a:t>SPEED</a:t>
            </a:r>
          </a:p>
        </p:txBody>
      </p:sp>
      <p:sp>
        <p:nvSpPr>
          <p:cNvPr id="29699" name="Rectangle 5"/>
          <p:cNvSpPr>
            <a:spLocks noGrp="1" noChangeArrowheads="1"/>
          </p:cNvSpPr>
          <p:nvPr>
            <p:ph type="body" idx="1"/>
          </p:nvPr>
        </p:nvSpPr>
        <p:spPr/>
        <p:txBody>
          <a:bodyPr/>
          <a:lstStyle/>
          <a:p>
            <a:r>
              <a:rPr lang="en-US" altLang="en-US" b="1" dirty="0" smtClean="0"/>
              <a:t>1.5 to 4 miles per hour </a:t>
            </a:r>
          </a:p>
          <a:p>
            <a:r>
              <a:rPr lang="en-US" altLang="en-US" b="1" dirty="0" smtClean="0"/>
              <a:t>Better coverage is obtained at the lower speeds, particularly at wind speeds above 5 miles per hour.</a:t>
            </a:r>
          </a:p>
          <a:p>
            <a:r>
              <a:rPr lang="en-US" altLang="en-US" b="1" dirty="0" smtClean="0"/>
              <a:t>Recommend 3 mph unless otherwise directed on label </a:t>
            </a:r>
          </a:p>
        </p:txBody>
      </p:sp>
    </p:spTree>
    <p:extLst>
      <p:ext uri="{BB962C8B-B14F-4D97-AF65-F5344CB8AC3E}">
        <p14:creationId xmlns:p14="http://schemas.microsoft.com/office/powerpoint/2010/main" val="2900170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6977184" y="4307932"/>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91484" y="4232972"/>
            <a:ext cx="0" cy="0"/>
          </a:xfrm>
          <a:prstGeom prst="straightConnector1">
            <a:avLst/>
          </a:prstGeom>
          <a:ln w="635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062284" y="5004814"/>
            <a:ext cx="571500" cy="4092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519484" y="4433949"/>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itle 30"/>
          <p:cNvSpPr>
            <a:spLocks noGrp="1"/>
          </p:cNvSpPr>
          <p:nvPr>
            <p:ph type="title"/>
          </p:nvPr>
        </p:nvSpPr>
        <p:spPr/>
        <p:txBody>
          <a:bodyPr/>
          <a:lstStyle/>
          <a:p>
            <a:r>
              <a:rPr lang="en-US" dirty="0" smtClean="0"/>
              <a:t>Application Rate</a:t>
            </a:r>
            <a:endParaRPr lang="en-US" dirty="0"/>
          </a:p>
        </p:txBody>
      </p:sp>
      <p:pic>
        <p:nvPicPr>
          <p:cNvPr id="19458" name="Picture 2" descr="http://www.made-in-italy.com/files/imagecache/lg/pictures/italian-wine/learning/grape-vines-in-early-spr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477" y="1600200"/>
            <a:ext cx="4121902" cy="2576189"/>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685" y="1584707"/>
            <a:ext cx="3434918" cy="257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3484" y="4232972"/>
            <a:ext cx="8148516" cy="1477328"/>
          </a:xfrm>
          <a:prstGeom prst="rect">
            <a:avLst/>
          </a:prstGeom>
        </p:spPr>
        <p:txBody>
          <a:bodyPr wrap="square">
            <a:spAutoFit/>
          </a:bodyPr>
          <a:lstStyle/>
          <a:p>
            <a:r>
              <a:rPr lang="en-US" dirty="0"/>
              <a:t>The aim of good pesticide application is to provide many small droplets which will stick to the surface of the leaf.  If the volume applied is too great, leaf surface run-off occurs, removing fungicide from the leaves. If the volume is reduced too much, then there aren’t enough droplets to cover the leaves, thus not providing a thorough coverage for disease control.</a:t>
            </a:r>
          </a:p>
        </p:txBody>
      </p:sp>
    </p:spTree>
    <p:extLst>
      <p:ext uri="{BB962C8B-B14F-4D97-AF65-F5344CB8AC3E}">
        <p14:creationId xmlns:p14="http://schemas.microsoft.com/office/powerpoint/2010/main" val="265696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spraying</a:t>
            </a:r>
            <a:endParaRPr lang="en-US"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752600"/>
            <a:ext cx="6482533" cy="486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2821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1506" name="Picture 2" descr="http://sprayers101.com/wp-content/uploads/2015/05/Figure_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905000"/>
            <a:ext cx="3925879" cy="390083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Two brass cores demonstrating the potential for wear. Note the distorted orifices and raised edges on the core used for 100 hours in an apple orchard. That’s less than half a season for this particular ope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2857500" cy="193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907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Nozzle Selection Example</a:t>
            </a:r>
            <a:endParaRPr lang="en-US" dirty="0"/>
          </a:p>
        </p:txBody>
      </p:sp>
      <p:sp>
        <p:nvSpPr>
          <p:cNvPr id="3" name="Rectangle 2"/>
          <p:cNvSpPr txBox="1">
            <a:spLocks noChangeArrowheads="1"/>
          </p:cNvSpPr>
          <p:nvPr/>
        </p:nvSpPr>
        <p:spPr>
          <a:xfrm>
            <a:off x="215900" y="300990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en-US" b="1" dirty="0" err="1" smtClean="0"/>
              <a:t>Knowns</a:t>
            </a:r>
            <a:endParaRPr lang="en-US" altLang="en-US" b="1" dirty="0" smtClean="0"/>
          </a:p>
        </p:txBody>
      </p:sp>
      <p:sp>
        <p:nvSpPr>
          <p:cNvPr id="4" name="Rectangle 3"/>
          <p:cNvSpPr txBox="1">
            <a:spLocks noChangeArrowheads="1"/>
          </p:cNvSpPr>
          <p:nvPr/>
        </p:nvSpPr>
        <p:spPr>
          <a:xfrm>
            <a:off x="609600" y="3949700"/>
            <a:ext cx="7772400" cy="2908300"/>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altLang="en-US" dirty="0" smtClean="0"/>
              <a:t>GPA Desired</a:t>
            </a:r>
          </a:p>
          <a:p>
            <a:r>
              <a:rPr lang="en-US" altLang="en-US" dirty="0" smtClean="0"/>
              <a:t>Spraying one or both sides of Bush</a:t>
            </a:r>
          </a:p>
          <a:p>
            <a:r>
              <a:rPr lang="en-US" altLang="en-US" dirty="0" smtClean="0"/>
              <a:t>Number of Nozzles on sprayer</a:t>
            </a:r>
          </a:p>
          <a:p>
            <a:r>
              <a:rPr lang="en-US" altLang="en-US" dirty="0" smtClean="0"/>
              <a:t>Pressure to run (based on nozzles) (accuracy??)</a:t>
            </a:r>
          </a:p>
          <a:p>
            <a:r>
              <a:rPr lang="en-US" altLang="en-US" dirty="0" smtClean="0"/>
              <a:t>Speed of Tractor (3 mph) (but how accurate??)</a:t>
            </a:r>
          </a:p>
          <a:p>
            <a:r>
              <a:rPr lang="en-US" altLang="en-US" dirty="0" smtClean="0"/>
              <a:t>Row Spacing</a:t>
            </a:r>
          </a:p>
          <a:p>
            <a:endParaRPr lang="en-US" altLang="en-US" dirty="0" smtClean="0"/>
          </a:p>
        </p:txBody>
      </p:sp>
      <p:sp>
        <p:nvSpPr>
          <p:cNvPr id="5" name="Rectangle 2"/>
          <p:cNvSpPr txBox="1">
            <a:spLocks noChangeArrowheads="1"/>
          </p:cNvSpPr>
          <p:nvPr/>
        </p:nvSpPr>
        <p:spPr>
          <a:xfrm>
            <a:off x="241300" y="1313016"/>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en-US" b="1" dirty="0" smtClean="0"/>
              <a:t>Unknowns</a:t>
            </a:r>
          </a:p>
        </p:txBody>
      </p:sp>
      <p:sp>
        <p:nvSpPr>
          <p:cNvPr id="6" name="Rectangle 3"/>
          <p:cNvSpPr txBox="1">
            <a:spLocks noChangeArrowheads="1"/>
          </p:cNvSpPr>
          <p:nvPr/>
        </p:nvSpPr>
        <p:spPr>
          <a:xfrm>
            <a:off x="673100" y="2209800"/>
            <a:ext cx="7772400" cy="11430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altLang="en-US" dirty="0" smtClean="0"/>
              <a:t>GPM – output needed</a:t>
            </a:r>
          </a:p>
          <a:p>
            <a:r>
              <a:rPr lang="en-US" altLang="en-US" dirty="0" smtClean="0"/>
              <a:t>Nozzles – sizes and placement</a:t>
            </a:r>
          </a:p>
        </p:txBody>
      </p:sp>
    </p:spTree>
    <p:extLst>
      <p:ext uri="{BB962C8B-B14F-4D97-AF65-F5344CB8AC3E}">
        <p14:creationId xmlns:p14="http://schemas.microsoft.com/office/powerpoint/2010/main" val="1104823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352800"/>
            <a:ext cx="7467600" cy="3267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1311070124"/>
              </p:ext>
            </p:extLst>
          </p:nvPr>
        </p:nvGraphicFramePr>
        <p:xfrm>
          <a:off x="12700" y="501650"/>
          <a:ext cx="4235450" cy="744538"/>
        </p:xfrm>
        <a:graphic>
          <a:graphicData uri="http://schemas.openxmlformats.org/presentationml/2006/ole">
            <mc:AlternateContent xmlns:mc="http://schemas.openxmlformats.org/markup-compatibility/2006">
              <mc:Choice xmlns:v="urn:schemas-microsoft-com:vml" Requires="v">
                <p:oleObj spid="_x0000_s15427" name="Equation" r:id="rId4" imgW="2400120" imgH="419040" progId="Equation.3">
                  <p:embed/>
                </p:oleObj>
              </mc:Choice>
              <mc:Fallback>
                <p:oleObj name="Equation" r:id="rId4" imgW="2400120" imgH="419040" progId="Equation.3">
                  <p:embed/>
                  <p:pic>
                    <p:nvPicPr>
                      <p:cNvPr id="0" name="Object 1"/>
                      <p:cNvPicPr>
                        <a:picLocks noChangeAspect="1" noChangeArrowheads="1"/>
                      </p:cNvPicPr>
                      <p:nvPr/>
                    </p:nvPicPr>
                    <p:blipFill>
                      <a:blip r:embed="rId5"/>
                      <a:srcRect/>
                      <a:stretch>
                        <a:fillRect/>
                      </a:stretch>
                    </p:blipFill>
                    <p:spPr bwMode="auto">
                      <a:xfrm>
                        <a:off x="12700" y="501650"/>
                        <a:ext cx="4235450" cy="744538"/>
                      </a:xfrm>
                      <a:prstGeom prst="rect">
                        <a:avLst/>
                      </a:prstGeom>
                      <a:noFill/>
                      <a:ln>
                        <a:noFill/>
                      </a:ln>
                    </p:spPr>
                  </p:pic>
                </p:oleObj>
              </mc:Fallback>
            </mc:AlternateContent>
          </a:graphicData>
        </a:graphic>
      </p:graphicFrame>
      <p:sp>
        <p:nvSpPr>
          <p:cNvPr id="3" name="TextBox 2"/>
          <p:cNvSpPr txBox="1"/>
          <p:nvPr/>
        </p:nvSpPr>
        <p:spPr>
          <a:xfrm>
            <a:off x="4724400" y="1143000"/>
            <a:ext cx="2775119" cy="369332"/>
          </a:xfrm>
          <a:prstGeom prst="rect">
            <a:avLst/>
          </a:prstGeom>
          <a:noFill/>
        </p:spPr>
        <p:txBody>
          <a:bodyPr wrap="none" rtlCol="0">
            <a:spAutoFit/>
          </a:bodyPr>
          <a:lstStyle/>
          <a:p>
            <a:r>
              <a:rPr lang="en-US" dirty="0" smtClean="0"/>
              <a:t>Every row and both sides</a:t>
            </a:r>
            <a:endParaRPr lang="en-US" dirty="0"/>
          </a:p>
        </p:txBody>
      </p:sp>
      <p:sp>
        <p:nvSpPr>
          <p:cNvPr id="4" name="TextBox 3"/>
          <p:cNvSpPr txBox="1"/>
          <p:nvPr/>
        </p:nvSpPr>
        <p:spPr>
          <a:xfrm>
            <a:off x="1019452" y="3048000"/>
            <a:ext cx="6925870" cy="369332"/>
          </a:xfrm>
          <a:prstGeom prst="rect">
            <a:avLst/>
          </a:prstGeom>
          <a:noFill/>
        </p:spPr>
        <p:txBody>
          <a:bodyPr wrap="none" rtlCol="0">
            <a:spAutoFit/>
          </a:bodyPr>
          <a:lstStyle/>
          <a:p>
            <a:r>
              <a:rPr lang="en-US" dirty="0" smtClean="0"/>
              <a:t>What happens to GPA here using above calibration for every row?</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3962033"/>
              </p:ext>
            </p:extLst>
          </p:nvPr>
        </p:nvGraphicFramePr>
        <p:xfrm>
          <a:off x="228600" y="1447800"/>
          <a:ext cx="3725863" cy="798513"/>
        </p:xfrm>
        <a:graphic>
          <a:graphicData uri="http://schemas.openxmlformats.org/presentationml/2006/ole">
            <mc:AlternateContent xmlns:mc="http://schemas.openxmlformats.org/markup-compatibility/2006">
              <mc:Choice xmlns:v="urn:schemas-microsoft-com:vml" Requires="v">
                <p:oleObj spid="_x0000_s15428" name="Equation" r:id="rId6" imgW="1968480" imgH="419040" progId="Equation.3">
                  <p:embed/>
                </p:oleObj>
              </mc:Choice>
              <mc:Fallback>
                <p:oleObj name="Equation" r:id="rId6" imgW="1968480" imgH="419040" progId="Equation.3">
                  <p:embed/>
                  <p:pic>
                    <p:nvPicPr>
                      <p:cNvPr id="0" name="Object 2"/>
                      <p:cNvPicPr>
                        <a:picLocks noChangeAspect="1" noChangeArrowheads="1"/>
                      </p:cNvPicPr>
                      <p:nvPr/>
                    </p:nvPicPr>
                    <p:blipFill>
                      <a:blip r:embed="rId7"/>
                      <a:srcRect/>
                      <a:stretch>
                        <a:fillRect/>
                      </a:stretch>
                    </p:blipFill>
                    <p:spPr bwMode="auto">
                      <a:xfrm>
                        <a:off x="228600" y="1447800"/>
                        <a:ext cx="3725863" cy="79851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50520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36001034"/>
              </p:ext>
            </p:extLst>
          </p:nvPr>
        </p:nvGraphicFramePr>
        <p:xfrm>
          <a:off x="762000" y="1142998"/>
          <a:ext cx="7467600" cy="4648201"/>
        </p:xfrm>
        <a:graphic>
          <a:graphicData uri="http://schemas.openxmlformats.org/drawingml/2006/table">
            <a:tbl>
              <a:tblPr firstRow="1" bandRow="1">
                <a:tableStyleId>{5C22544A-7EE6-4342-B048-85BDC9FD1C3A}</a:tableStyleId>
              </a:tblPr>
              <a:tblGrid>
                <a:gridCol w="1584037"/>
                <a:gridCol w="1810328"/>
                <a:gridCol w="1018309"/>
                <a:gridCol w="792018"/>
                <a:gridCol w="1131454"/>
                <a:gridCol w="1131454"/>
              </a:tblGrid>
              <a:tr h="1117697">
                <a:tc>
                  <a:txBody>
                    <a:bodyPr/>
                    <a:lstStyle/>
                    <a:p>
                      <a:endParaRPr lang="en-US" dirty="0"/>
                    </a:p>
                  </a:txBody>
                  <a:tcPr/>
                </a:tc>
                <a:tc>
                  <a:txBody>
                    <a:bodyPr/>
                    <a:lstStyle/>
                    <a:p>
                      <a:endParaRPr lang="en-US" dirty="0"/>
                    </a:p>
                  </a:txBody>
                  <a:tcPr/>
                </a:tc>
                <a:tc gridSpan="4">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17697">
                <a:tc>
                  <a:txBody>
                    <a:bodyPr/>
                    <a:lstStyle/>
                    <a:p>
                      <a:endParaRPr lang="en-US" dirty="0"/>
                    </a:p>
                  </a:txBody>
                  <a:tcPr/>
                </a:tc>
                <a:tc>
                  <a:txBody>
                    <a:bodyPr/>
                    <a:lstStyle/>
                    <a:p>
                      <a:r>
                        <a:rPr lang="en-US" dirty="0" smtClean="0"/>
                        <a:t>Skipped rows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r>
              <a:tr h="1117697">
                <a:tc>
                  <a:txBody>
                    <a:bodyPr/>
                    <a:lstStyle/>
                    <a:p>
                      <a:r>
                        <a:rPr lang="en-US" dirty="0" smtClean="0"/>
                        <a:t>Sides Sprayed</a:t>
                      </a:r>
                      <a:endParaRPr lang="en-US" dirty="0"/>
                    </a:p>
                  </a:txBody>
                  <a:tcPr/>
                </a:tc>
                <a:tc>
                  <a:txBody>
                    <a:bodyPr/>
                    <a:lstStyle/>
                    <a:p>
                      <a:endParaRPr lang="en-US" dirty="0"/>
                    </a:p>
                  </a:txBody>
                  <a:tcPr/>
                </a:tc>
                <a:tc gridSpan="4">
                  <a:txBody>
                    <a:bodyPr/>
                    <a:lstStyle/>
                    <a:p>
                      <a:r>
                        <a:rPr lang="en-US" dirty="0" smtClean="0"/>
                        <a:t>Multiply row spacing</a:t>
                      </a:r>
                      <a:r>
                        <a:rPr lang="en-US" baseline="0" dirty="0" smtClean="0"/>
                        <a:t> by:</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555">
                <a:tc gridSpan="2">
                  <a:txBody>
                    <a:bodyPr/>
                    <a:lstStyle/>
                    <a:p>
                      <a:r>
                        <a:rPr lang="en-US" dirty="0" smtClean="0"/>
                        <a:t>Both</a:t>
                      </a:r>
                      <a:endParaRPr lang="en-US" dirty="0"/>
                    </a:p>
                  </a:txBody>
                  <a:tcPr/>
                </a:tc>
                <a:tc hMerge="1">
                  <a:txBody>
                    <a:bodyPr/>
                    <a:lstStyle/>
                    <a:p>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r>
              <a:tr h="647555">
                <a:tc gridSpan="2">
                  <a:txBody>
                    <a:bodyPr/>
                    <a:lstStyle/>
                    <a:p>
                      <a:r>
                        <a:rPr lang="en-US" dirty="0" smtClean="0"/>
                        <a:t>1-side</a:t>
                      </a:r>
                      <a:endParaRPr lang="en-US" dirty="0"/>
                    </a:p>
                  </a:txBody>
                  <a:tcPr/>
                </a:tc>
                <a:tc hMerge="1">
                  <a:txBody>
                    <a:bodyPr/>
                    <a:lstStyle/>
                    <a:p>
                      <a:endParaRPr lang="en-US" dirty="0"/>
                    </a:p>
                  </a:txBody>
                  <a:tcPr/>
                </a:tc>
                <a:tc>
                  <a:txBody>
                    <a:bodyPr/>
                    <a:lstStyle/>
                    <a:p>
                      <a:r>
                        <a:rPr lang="en-US" dirty="0" smtClean="0"/>
                        <a:t>1/2</a:t>
                      </a:r>
                      <a:endParaRPr lang="en-US" dirty="0"/>
                    </a:p>
                  </a:txBody>
                  <a:tcPr/>
                </a:tc>
                <a:tc>
                  <a:txBody>
                    <a:bodyPr/>
                    <a:lstStyle/>
                    <a:p>
                      <a:r>
                        <a:rPr lang="en-US" dirty="0" smtClean="0"/>
                        <a:t>3/2</a:t>
                      </a:r>
                    </a:p>
                  </a:txBody>
                  <a:tcPr/>
                </a:tc>
                <a:tc>
                  <a:txBody>
                    <a:bodyPr/>
                    <a:lstStyle/>
                    <a:p>
                      <a:r>
                        <a:rPr lang="en-US" dirty="0" smtClean="0"/>
                        <a:t>5/2</a:t>
                      </a:r>
                      <a:endParaRPr lang="en-US" dirty="0"/>
                    </a:p>
                  </a:txBody>
                  <a:tcPr/>
                </a:tc>
                <a:tc>
                  <a:txBody>
                    <a:bodyPr/>
                    <a:lstStyle/>
                    <a:p>
                      <a:r>
                        <a:rPr lang="en-US" dirty="0" smtClean="0"/>
                        <a:t>7/2</a:t>
                      </a:r>
                      <a:endParaRPr lang="en-US" dirty="0"/>
                    </a:p>
                  </a:txBody>
                  <a:tcPr/>
                </a:tc>
              </a:tr>
            </a:tbl>
          </a:graphicData>
        </a:graphic>
      </p:graphicFrame>
      <p:sp>
        <p:nvSpPr>
          <p:cNvPr id="3" name="TextBox 2"/>
          <p:cNvSpPr txBox="1"/>
          <p:nvPr/>
        </p:nvSpPr>
        <p:spPr>
          <a:xfrm>
            <a:off x="1447800" y="838200"/>
            <a:ext cx="3946465" cy="369332"/>
          </a:xfrm>
          <a:prstGeom prst="rect">
            <a:avLst/>
          </a:prstGeom>
          <a:noFill/>
        </p:spPr>
        <p:txBody>
          <a:bodyPr wrap="none" rtlCol="0">
            <a:spAutoFit/>
          </a:bodyPr>
          <a:lstStyle/>
          <a:p>
            <a:r>
              <a:rPr lang="en-US" dirty="0" smtClean="0"/>
              <a:t>AIRBLAST and CANON SPRAYERS</a:t>
            </a:r>
            <a:endParaRPr lang="en-US" dirty="0"/>
          </a:p>
        </p:txBody>
      </p:sp>
    </p:spTree>
    <p:extLst>
      <p:ext uri="{BB962C8B-B14F-4D97-AF65-F5344CB8AC3E}">
        <p14:creationId xmlns:p14="http://schemas.microsoft.com/office/powerpoint/2010/main" val="11510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00400"/>
            <a:ext cx="7467600"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858316387"/>
              </p:ext>
            </p:extLst>
          </p:nvPr>
        </p:nvGraphicFramePr>
        <p:xfrm>
          <a:off x="1447800" y="838200"/>
          <a:ext cx="5029200" cy="2661920"/>
        </p:xfrm>
        <a:graphic>
          <a:graphicData uri="http://schemas.openxmlformats.org/drawingml/2006/table">
            <a:tbl>
              <a:tblPr firstRow="1" bandRow="1">
                <a:tableStyleId>{5C22544A-7EE6-4342-B048-85BDC9FD1C3A}</a:tableStyleId>
              </a:tblPr>
              <a:tblGrid>
                <a:gridCol w="1066800"/>
                <a:gridCol w="1219200"/>
                <a:gridCol w="685800"/>
                <a:gridCol w="533400"/>
                <a:gridCol w="762000"/>
                <a:gridCol w="762000"/>
              </a:tblGrid>
              <a:tr h="370840">
                <a:tc>
                  <a:txBody>
                    <a:bodyPr/>
                    <a:lstStyle/>
                    <a:p>
                      <a:endParaRPr lang="en-US" dirty="0"/>
                    </a:p>
                  </a:txBody>
                  <a:tcPr/>
                </a:tc>
                <a:tc>
                  <a:txBody>
                    <a:bodyPr/>
                    <a:lstStyle/>
                    <a:p>
                      <a:endParaRPr lang="en-US" dirty="0"/>
                    </a:p>
                  </a:txBody>
                  <a:tcPr/>
                </a:tc>
                <a:tc gridSpan="4">
                  <a:txBody>
                    <a:bodyPr/>
                    <a:lstStyle/>
                    <a:p>
                      <a:r>
                        <a:rPr lang="en-US" dirty="0" smtClean="0"/>
                        <a:t>Effective row width multiplication</a:t>
                      </a:r>
                      <a:r>
                        <a:rPr lang="en-US" baseline="0" dirty="0" smtClean="0"/>
                        <a:t> 1</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endParaRPr lang="en-US" dirty="0"/>
                    </a:p>
                  </a:txBody>
                  <a:tcPr/>
                </a:tc>
                <a:tc>
                  <a:txBody>
                    <a:bodyPr/>
                    <a:lstStyle/>
                    <a:p>
                      <a:r>
                        <a:rPr lang="en-US" dirty="0" smtClean="0"/>
                        <a:t>Skipped rows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r>
              <a:tr h="370840">
                <a:tc>
                  <a:txBody>
                    <a:bodyPr/>
                    <a:lstStyle/>
                    <a:p>
                      <a:r>
                        <a:rPr lang="en-US" dirty="0" smtClean="0"/>
                        <a:t>Sides Sprayed</a:t>
                      </a:r>
                      <a:endParaRPr lang="en-US" dirty="0"/>
                    </a:p>
                  </a:txBody>
                  <a:tcPr/>
                </a:tc>
                <a:tc>
                  <a:txBody>
                    <a:bodyPr/>
                    <a:lstStyle/>
                    <a:p>
                      <a:endParaRPr lang="en-US" dirty="0"/>
                    </a:p>
                  </a:txBody>
                  <a:tcPr/>
                </a:tc>
                <a:tc gridSpan="4">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gridSpan="2">
                  <a:txBody>
                    <a:bodyPr/>
                    <a:lstStyle/>
                    <a:p>
                      <a:r>
                        <a:rPr lang="en-US" dirty="0" smtClean="0"/>
                        <a:t>Both</a:t>
                      </a:r>
                      <a:endParaRPr lang="en-US" dirty="0"/>
                    </a:p>
                  </a:txBody>
                  <a:tcPr/>
                </a:tc>
                <a:tc hMerge="1">
                  <a:txBody>
                    <a:bodyPr/>
                    <a:lstStyle/>
                    <a:p>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r>
              <a:tr h="370840">
                <a:tc gridSpan="2">
                  <a:txBody>
                    <a:bodyPr/>
                    <a:lstStyle/>
                    <a:p>
                      <a:r>
                        <a:rPr lang="en-US" dirty="0" smtClean="0"/>
                        <a:t>1-side</a:t>
                      </a:r>
                      <a:endParaRPr lang="en-US" dirty="0"/>
                    </a:p>
                  </a:txBody>
                  <a:tcPr/>
                </a:tc>
                <a:tc hMerge="1">
                  <a:txBody>
                    <a:bodyPr/>
                    <a:lstStyle/>
                    <a:p>
                      <a:endParaRPr lang="en-US" dirty="0"/>
                    </a:p>
                  </a:txBody>
                  <a:tcPr/>
                </a:tc>
                <a:tc>
                  <a:txBody>
                    <a:bodyPr/>
                    <a:lstStyle/>
                    <a:p>
                      <a:r>
                        <a:rPr lang="en-US" dirty="0" smtClean="0"/>
                        <a:t>1/2</a:t>
                      </a:r>
                      <a:endParaRPr lang="en-US" dirty="0"/>
                    </a:p>
                  </a:txBody>
                  <a:tcPr/>
                </a:tc>
                <a:tc>
                  <a:txBody>
                    <a:bodyPr/>
                    <a:lstStyle/>
                    <a:p>
                      <a:r>
                        <a:rPr lang="en-US" dirty="0" smtClean="0"/>
                        <a:t>3/2</a:t>
                      </a:r>
                    </a:p>
                  </a:txBody>
                  <a:tcPr/>
                </a:tc>
                <a:tc>
                  <a:txBody>
                    <a:bodyPr/>
                    <a:lstStyle/>
                    <a:p>
                      <a:r>
                        <a:rPr lang="en-US" dirty="0" smtClean="0"/>
                        <a:t>5/2</a:t>
                      </a:r>
                      <a:endParaRPr lang="en-US" dirty="0"/>
                    </a:p>
                  </a:txBody>
                  <a:tcPr/>
                </a:tc>
                <a:tc>
                  <a:txBody>
                    <a:bodyPr/>
                    <a:lstStyle/>
                    <a:p>
                      <a:r>
                        <a:rPr lang="en-US" dirty="0" smtClean="0"/>
                        <a:t>7/2</a:t>
                      </a:r>
                      <a:endParaRPr lang="en-US" dirty="0"/>
                    </a:p>
                  </a:txBody>
                  <a:tcPr/>
                </a:tc>
              </a:tr>
            </a:tbl>
          </a:graphicData>
        </a:graphic>
      </p:graphicFrame>
    </p:spTree>
    <p:extLst>
      <p:ext uri="{BB962C8B-B14F-4D97-AF65-F5344CB8AC3E}">
        <p14:creationId xmlns:p14="http://schemas.microsoft.com/office/powerpoint/2010/main" val="154609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Speed on GPA</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06009"/>
            <a:ext cx="54959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399" y="5239915"/>
            <a:ext cx="2762295" cy="646331"/>
          </a:xfrm>
          <a:prstGeom prst="rect">
            <a:avLst/>
          </a:prstGeom>
          <a:noFill/>
        </p:spPr>
        <p:txBody>
          <a:bodyPr wrap="none" rtlCol="0">
            <a:spAutoFit/>
          </a:bodyPr>
          <a:lstStyle/>
          <a:p>
            <a:r>
              <a:rPr lang="en-US" dirty="0" smtClean="0"/>
              <a:t>43-40/40 *100 = +/- 7.5%</a:t>
            </a:r>
          </a:p>
          <a:p>
            <a:endParaRPr lang="en-US" dirty="0"/>
          </a:p>
        </p:txBody>
      </p:sp>
      <p:sp>
        <p:nvSpPr>
          <p:cNvPr id="5" name="TextBox 4"/>
          <p:cNvSpPr txBox="1"/>
          <p:nvPr/>
        </p:nvSpPr>
        <p:spPr>
          <a:xfrm>
            <a:off x="914398" y="4844534"/>
            <a:ext cx="3070071" cy="369332"/>
          </a:xfrm>
          <a:prstGeom prst="rect">
            <a:avLst/>
          </a:prstGeom>
          <a:noFill/>
        </p:spPr>
        <p:txBody>
          <a:bodyPr wrap="none" rtlCol="0">
            <a:spAutoFit/>
          </a:bodyPr>
          <a:lstStyle/>
          <a:p>
            <a:r>
              <a:rPr lang="en-US" dirty="0" smtClean="0"/>
              <a:t>0.2 mph from desired 3 mph</a:t>
            </a:r>
            <a:endParaRPr lang="en-US" dirty="0"/>
          </a:p>
        </p:txBody>
      </p:sp>
      <p:sp>
        <p:nvSpPr>
          <p:cNvPr id="7" name="TextBox 6"/>
          <p:cNvSpPr txBox="1"/>
          <p:nvPr/>
        </p:nvSpPr>
        <p:spPr>
          <a:xfrm>
            <a:off x="914397" y="5703696"/>
            <a:ext cx="3070071" cy="646331"/>
          </a:xfrm>
          <a:prstGeom prst="rect">
            <a:avLst/>
          </a:prstGeom>
          <a:noFill/>
        </p:spPr>
        <p:txBody>
          <a:bodyPr wrap="none" rtlCol="0">
            <a:spAutoFit/>
          </a:bodyPr>
          <a:lstStyle/>
          <a:p>
            <a:r>
              <a:rPr lang="en-US" dirty="0" smtClean="0"/>
              <a:t>0.4 mph from desired 3 mph</a:t>
            </a:r>
          </a:p>
          <a:p>
            <a:r>
              <a:rPr lang="en-US" dirty="0" smtClean="0"/>
              <a:t>+/-15%</a:t>
            </a:r>
            <a:endParaRPr lang="en-US" dirty="0"/>
          </a:p>
        </p:txBody>
      </p:sp>
    </p:spTree>
    <p:extLst>
      <p:ext uri="{BB962C8B-B14F-4D97-AF65-F5344CB8AC3E}">
        <p14:creationId xmlns:p14="http://schemas.microsoft.com/office/powerpoint/2010/main" val="149412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b="0" smtClean="0"/>
              <a:t>Example: </a:t>
            </a:r>
            <a:r>
              <a:rPr lang="en-US" altLang="en-US" i="1" smtClean="0"/>
              <a:t>Known</a:t>
            </a:r>
          </a:p>
        </p:txBody>
      </p:sp>
      <p:sp>
        <p:nvSpPr>
          <p:cNvPr id="35843" name="Rectangle 3"/>
          <p:cNvSpPr>
            <a:spLocks noGrp="1" noChangeArrowheads="1"/>
          </p:cNvSpPr>
          <p:nvPr>
            <p:ph type="body" idx="1"/>
          </p:nvPr>
        </p:nvSpPr>
        <p:spPr>
          <a:xfrm>
            <a:off x="685800" y="1752600"/>
            <a:ext cx="7772400" cy="4953000"/>
          </a:xfrm>
        </p:spPr>
        <p:txBody>
          <a:bodyPr>
            <a:normAutofit/>
          </a:bodyPr>
          <a:lstStyle/>
          <a:p>
            <a:r>
              <a:rPr lang="en-US" altLang="en-US" sz="3200" dirty="0" smtClean="0"/>
              <a:t>GPA = 50</a:t>
            </a:r>
          </a:p>
          <a:p>
            <a:r>
              <a:rPr lang="en-US" altLang="en-US" sz="3200" dirty="0" smtClean="0"/>
              <a:t>PSI = 150 at the manifold</a:t>
            </a:r>
          </a:p>
          <a:p>
            <a:r>
              <a:rPr lang="en-US" altLang="en-US" sz="3200" dirty="0" smtClean="0"/>
              <a:t>MPH = 3.0 (selected travel speed)</a:t>
            </a:r>
          </a:p>
          <a:p>
            <a:r>
              <a:rPr lang="en-US" altLang="en-US" sz="3200" dirty="0" smtClean="0"/>
              <a:t>Number of nozzles = 10 @ 5 per side</a:t>
            </a:r>
          </a:p>
          <a:p>
            <a:r>
              <a:rPr lang="en-US" altLang="en-US" sz="3200" dirty="0" smtClean="0"/>
              <a:t>Row spacing = 12 feet</a:t>
            </a:r>
          </a:p>
        </p:txBody>
      </p:sp>
    </p:spTree>
    <p:extLst>
      <p:ext uri="{BB962C8B-B14F-4D97-AF65-F5344CB8AC3E}">
        <p14:creationId xmlns:p14="http://schemas.microsoft.com/office/powerpoint/2010/main" val="2157916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417638"/>
          </a:xfrm>
          <a:noFill/>
        </p:spPr>
        <p:txBody>
          <a:bodyPr>
            <a:normAutofit/>
          </a:bodyPr>
          <a:lstStyle/>
          <a:p>
            <a:pPr marL="0" indent="0" algn="l">
              <a:buNone/>
            </a:pPr>
            <a:r>
              <a:rPr lang="en-US" sz="4000" dirty="0" smtClean="0"/>
              <a:t>Why Calibrate?</a:t>
            </a:r>
            <a:endParaRPr lang="en-US" sz="4000" dirty="0"/>
          </a:p>
        </p:txBody>
      </p:sp>
      <p:sp>
        <p:nvSpPr>
          <p:cNvPr id="3" name="Content Placeholder 2"/>
          <p:cNvSpPr>
            <a:spLocks noGrp="1"/>
          </p:cNvSpPr>
          <p:nvPr>
            <p:ph idx="1"/>
          </p:nvPr>
        </p:nvSpPr>
        <p:spPr>
          <a:xfrm>
            <a:off x="457200" y="1828800"/>
            <a:ext cx="8229600" cy="4953000"/>
          </a:xfrm>
        </p:spPr>
        <p:txBody>
          <a:bodyPr>
            <a:normAutofit/>
          </a:bodyPr>
          <a:lstStyle/>
          <a:p>
            <a:r>
              <a:rPr lang="en-US" dirty="0"/>
              <a:t>It is estimated that 60% of sprayers have a calibration error greater than + or - 10 %.</a:t>
            </a:r>
          </a:p>
          <a:p>
            <a:r>
              <a:rPr lang="en-US" dirty="0"/>
              <a:t>43% of sprayers have greater than + or - 10% variation in discharge from individual nozzles.</a:t>
            </a:r>
          </a:p>
          <a:p>
            <a:r>
              <a:rPr lang="en-US" dirty="0"/>
              <a:t>32% have inaccurate travel speed.</a:t>
            </a:r>
          </a:p>
          <a:p>
            <a:r>
              <a:rPr lang="en-US" dirty="0"/>
              <a:t>27% have improper boom height for the nozzle spacing and nozzle discharge angle.</a:t>
            </a:r>
          </a:p>
          <a:p>
            <a:r>
              <a:rPr lang="en-US" dirty="0"/>
              <a:t>13% have inaccurate pressure gauges. Many of the gauges indicate too low pressure.</a:t>
            </a:r>
          </a:p>
          <a:p>
            <a:r>
              <a:rPr lang="en-US" dirty="0"/>
              <a:t>8% have inadequate hose size to supply nozzles, causing pressure to drop in the system.</a:t>
            </a:r>
          </a:p>
          <a:p>
            <a:endParaRPr lang="en-US" dirty="0" smtClean="0"/>
          </a:p>
          <a:p>
            <a:pPr marL="0" indent="0">
              <a:buNone/>
            </a:pPr>
            <a:endParaRPr lang="en-US" dirty="0" smtClean="0"/>
          </a:p>
        </p:txBody>
      </p:sp>
    </p:spTree>
    <p:extLst>
      <p:ext uri="{BB962C8B-B14F-4D97-AF65-F5344CB8AC3E}">
        <p14:creationId xmlns:p14="http://schemas.microsoft.com/office/powerpoint/2010/main" val="1313583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Calculate per Nozzle</a:t>
            </a:r>
            <a:endParaRPr lang="en-US" b="1" dirty="0"/>
          </a:p>
        </p:txBody>
      </p:sp>
      <p:sp>
        <p:nvSpPr>
          <p:cNvPr id="3" name="Content Placeholder 2"/>
          <p:cNvSpPr>
            <a:spLocks noGrp="1"/>
          </p:cNvSpPr>
          <p:nvPr>
            <p:ph idx="1"/>
          </p:nvPr>
        </p:nvSpPr>
        <p:spPr>
          <a:xfrm>
            <a:off x="304800" y="1676400"/>
            <a:ext cx="8229600" cy="2667000"/>
          </a:xfrm>
        </p:spPr>
        <p:txBody>
          <a:bodyPr/>
          <a:lstStyle/>
          <a:p>
            <a:r>
              <a:rPr lang="en-US" dirty="0" smtClean="0"/>
              <a:t>GPM per nozzle = GPM/(# of nozzles)</a:t>
            </a:r>
          </a:p>
          <a:p>
            <a:r>
              <a:rPr lang="en-US" dirty="0" smtClean="0"/>
              <a:t>Check Chart to get nozzle sizes that produce the amount of flow per nozzle</a:t>
            </a:r>
          </a:p>
          <a:p>
            <a:r>
              <a:rPr lang="en-US" dirty="0" smtClean="0"/>
              <a:t>Get amounts in the part of the grape vine you need it</a:t>
            </a:r>
            <a:endParaRPr lang="en-US" dirty="0"/>
          </a:p>
          <a:p>
            <a:endParaRPr lang="en-US" dirty="0"/>
          </a:p>
        </p:txBody>
      </p:sp>
    </p:spTree>
    <p:extLst>
      <p:ext uri="{BB962C8B-B14F-4D97-AF65-F5344CB8AC3E}">
        <p14:creationId xmlns:p14="http://schemas.microsoft.com/office/powerpoint/2010/main" val="14422380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228600"/>
            <a:ext cx="7772400" cy="1143000"/>
          </a:xfrm>
        </p:spPr>
        <p:txBody>
          <a:bodyPr/>
          <a:lstStyle/>
          <a:p>
            <a:r>
              <a:rPr lang="en-US" altLang="en-US" i="1" smtClean="0"/>
              <a:t>Unknowns</a:t>
            </a:r>
          </a:p>
        </p:txBody>
      </p:sp>
      <p:sp>
        <p:nvSpPr>
          <p:cNvPr id="36867" name="Rectangle 3"/>
          <p:cNvSpPr>
            <a:spLocks noGrp="1" noChangeArrowheads="1"/>
          </p:cNvSpPr>
          <p:nvPr>
            <p:ph type="body" idx="1"/>
          </p:nvPr>
        </p:nvSpPr>
        <p:spPr>
          <a:xfrm>
            <a:off x="685800" y="1371600"/>
            <a:ext cx="7772400" cy="762000"/>
          </a:xfrm>
        </p:spPr>
        <p:txBody>
          <a:bodyPr/>
          <a:lstStyle/>
          <a:p>
            <a:r>
              <a:rPr lang="en-US" altLang="en-US" smtClean="0"/>
              <a:t>Gallons per minute output needed</a:t>
            </a:r>
          </a:p>
        </p:txBody>
      </p:sp>
      <p:graphicFrame>
        <p:nvGraphicFramePr>
          <p:cNvPr id="36868" name="Object 4"/>
          <p:cNvGraphicFramePr>
            <a:graphicFrameLocks noChangeAspect="1"/>
          </p:cNvGraphicFramePr>
          <p:nvPr>
            <p:extLst>
              <p:ext uri="{D42A27DB-BD31-4B8C-83A1-F6EECF244321}">
                <p14:modId xmlns:p14="http://schemas.microsoft.com/office/powerpoint/2010/main" val="3733129046"/>
              </p:ext>
            </p:extLst>
          </p:nvPr>
        </p:nvGraphicFramePr>
        <p:xfrm>
          <a:off x="1658938" y="1981200"/>
          <a:ext cx="5826125" cy="1046163"/>
        </p:xfrm>
        <a:graphic>
          <a:graphicData uri="http://schemas.openxmlformats.org/presentationml/2006/ole">
            <mc:AlternateContent xmlns:mc="http://schemas.openxmlformats.org/markup-compatibility/2006">
              <mc:Choice xmlns:v="urn:schemas-microsoft-com:vml" Requires="v">
                <p:oleObj spid="_x0000_s16425" name="Equation" r:id="rId3" imgW="2565400" imgH="457200" progId="Equation.3">
                  <p:embed/>
                </p:oleObj>
              </mc:Choice>
              <mc:Fallback>
                <p:oleObj name="Equation" r:id="rId3" imgW="25654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8" y="1981200"/>
                        <a:ext cx="5826125" cy="1046163"/>
                      </a:xfrm>
                      <a:prstGeom prst="rect">
                        <a:avLst/>
                      </a:prstGeom>
                      <a:noFill/>
                      <a:ln>
                        <a:noFill/>
                      </a:ln>
                    </p:spPr>
                  </p:pic>
                </p:oleObj>
              </mc:Fallback>
            </mc:AlternateContent>
          </a:graphicData>
        </a:graphic>
      </p:graphicFrame>
      <p:graphicFrame>
        <p:nvGraphicFramePr>
          <p:cNvPr id="36869" name="Object 5"/>
          <p:cNvGraphicFramePr>
            <a:graphicFrameLocks noChangeAspect="1"/>
          </p:cNvGraphicFramePr>
          <p:nvPr>
            <p:extLst>
              <p:ext uri="{D42A27DB-BD31-4B8C-83A1-F6EECF244321}">
                <p14:modId xmlns:p14="http://schemas.microsoft.com/office/powerpoint/2010/main" val="980361319"/>
              </p:ext>
            </p:extLst>
          </p:nvPr>
        </p:nvGraphicFramePr>
        <p:xfrm>
          <a:off x="3130550" y="3348038"/>
          <a:ext cx="2882900" cy="900112"/>
        </p:xfrm>
        <a:graphic>
          <a:graphicData uri="http://schemas.openxmlformats.org/presentationml/2006/ole">
            <mc:AlternateContent xmlns:mc="http://schemas.openxmlformats.org/markup-compatibility/2006">
              <mc:Choice xmlns:v="urn:schemas-microsoft-com:vml" Requires="v">
                <p:oleObj spid="_x0000_s16426" name="Equation" r:id="rId5" imgW="1269720" imgH="393480" progId="Equation.3">
                  <p:embed/>
                </p:oleObj>
              </mc:Choice>
              <mc:Fallback>
                <p:oleObj name="Equation" r:id="rId5" imgW="1269720" imgH="393480" progId="Equation.3">
                  <p:embed/>
                  <p:pic>
                    <p:nvPicPr>
                      <p:cNvPr id="0" name=""/>
                      <p:cNvPicPr>
                        <a:picLocks noChangeAspect="1" noChangeArrowheads="1"/>
                      </p:cNvPicPr>
                      <p:nvPr/>
                    </p:nvPicPr>
                    <p:blipFill>
                      <a:blip r:embed="rId6"/>
                      <a:srcRect/>
                      <a:stretch>
                        <a:fillRect/>
                      </a:stretch>
                    </p:blipFill>
                    <p:spPr bwMode="auto">
                      <a:xfrm>
                        <a:off x="3130550" y="3348038"/>
                        <a:ext cx="2882900" cy="900112"/>
                      </a:xfrm>
                      <a:prstGeom prst="rect">
                        <a:avLst/>
                      </a:prstGeom>
                      <a:noFill/>
                      <a:ln>
                        <a:noFill/>
                      </a:ln>
                    </p:spPr>
                  </p:pic>
                </p:oleObj>
              </mc:Fallback>
            </mc:AlternateContent>
          </a:graphicData>
        </a:graphic>
      </p:graphicFrame>
      <p:graphicFrame>
        <p:nvGraphicFramePr>
          <p:cNvPr id="36870" name="Object 6"/>
          <p:cNvGraphicFramePr>
            <a:graphicFrameLocks noChangeAspect="1"/>
          </p:cNvGraphicFramePr>
          <p:nvPr>
            <p:extLst>
              <p:ext uri="{D42A27DB-BD31-4B8C-83A1-F6EECF244321}">
                <p14:modId xmlns:p14="http://schemas.microsoft.com/office/powerpoint/2010/main" val="763500021"/>
              </p:ext>
            </p:extLst>
          </p:nvPr>
        </p:nvGraphicFramePr>
        <p:xfrm>
          <a:off x="3749675" y="4419600"/>
          <a:ext cx="1644650" cy="406400"/>
        </p:xfrm>
        <a:graphic>
          <a:graphicData uri="http://schemas.openxmlformats.org/presentationml/2006/ole">
            <mc:AlternateContent xmlns:mc="http://schemas.openxmlformats.org/markup-compatibility/2006">
              <mc:Choice xmlns:v="urn:schemas-microsoft-com:vml" Requires="v">
                <p:oleObj spid="_x0000_s16427" name="Equation" r:id="rId7" imgW="723600" imgH="177480" progId="Equation.3">
                  <p:embed/>
                </p:oleObj>
              </mc:Choice>
              <mc:Fallback>
                <p:oleObj name="Equation" r:id="rId7" imgW="723600" imgH="177480" progId="Equation.3">
                  <p:embed/>
                  <p:pic>
                    <p:nvPicPr>
                      <p:cNvPr id="0" name=""/>
                      <p:cNvPicPr>
                        <a:picLocks noChangeAspect="1" noChangeArrowheads="1"/>
                      </p:cNvPicPr>
                      <p:nvPr/>
                    </p:nvPicPr>
                    <p:blipFill>
                      <a:blip r:embed="rId8"/>
                      <a:srcRect/>
                      <a:stretch>
                        <a:fillRect/>
                      </a:stretch>
                    </p:blipFill>
                    <p:spPr bwMode="auto">
                      <a:xfrm>
                        <a:off x="3749675" y="4419600"/>
                        <a:ext cx="1644650" cy="406400"/>
                      </a:xfrm>
                      <a:prstGeom prst="rect">
                        <a:avLst/>
                      </a:prstGeom>
                      <a:noFill/>
                      <a:ln>
                        <a:noFill/>
                      </a:ln>
                    </p:spPr>
                  </p:pic>
                </p:oleObj>
              </mc:Fallback>
            </mc:AlternateContent>
          </a:graphicData>
        </a:graphic>
      </p:graphicFrame>
      <p:sp>
        <p:nvSpPr>
          <p:cNvPr id="36871" name="Text Box 7"/>
          <p:cNvSpPr txBox="1">
            <a:spLocks noChangeArrowheads="1"/>
          </p:cNvSpPr>
          <p:nvPr/>
        </p:nvSpPr>
        <p:spPr bwMode="auto">
          <a:xfrm>
            <a:off x="5715000" y="4343400"/>
            <a:ext cx="31083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buFontTx/>
              <a:buNone/>
            </a:pPr>
            <a:r>
              <a:rPr lang="en-US" altLang="en-US"/>
              <a:t>Total both sides</a:t>
            </a:r>
          </a:p>
        </p:txBody>
      </p:sp>
      <p:sp>
        <p:nvSpPr>
          <p:cNvPr id="36872" name="Text Box 8"/>
          <p:cNvSpPr txBox="1">
            <a:spLocks noChangeArrowheads="1"/>
          </p:cNvSpPr>
          <p:nvPr/>
        </p:nvSpPr>
        <p:spPr bwMode="auto">
          <a:xfrm>
            <a:off x="2879725" y="5070475"/>
            <a:ext cx="25154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buFontTx/>
              <a:buNone/>
            </a:pPr>
            <a:r>
              <a:rPr lang="en-US" altLang="en-US" dirty="0" smtClean="0"/>
              <a:t>1.8 </a:t>
            </a:r>
            <a:r>
              <a:rPr lang="en-US" altLang="en-US" dirty="0" err="1"/>
              <a:t>gpm</a:t>
            </a:r>
            <a:r>
              <a:rPr lang="en-US" altLang="en-US" dirty="0"/>
              <a:t>/side</a:t>
            </a:r>
          </a:p>
        </p:txBody>
      </p:sp>
    </p:spTree>
    <p:extLst>
      <p:ext uri="{BB962C8B-B14F-4D97-AF65-F5344CB8AC3E}">
        <p14:creationId xmlns:p14="http://schemas.microsoft.com/office/powerpoint/2010/main" val="559912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orchard_sprayers_fig2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79248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6"/>
          <p:cNvSpPr txBox="1">
            <a:spLocks noChangeArrowheads="1"/>
          </p:cNvSpPr>
          <p:nvPr/>
        </p:nvSpPr>
        <p:spPr bwMode="auto">
          <a:xfrm>
            <a:off x="457200" y="3733800"/>
            <a:ext cx="8686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lnSpc>
                <a:spcPct val="110000"/>
              </a:lnSpc>
              <a:buFontTx/>
              <a:buNone/>
            </a:pPr>
            <a:r>
              <a:rPr lang="en-US" altLang="en-US" baseline="30000" dirty="0"/>
              <a:t>2</a:t>
            </a:r>
            <a:r>
              <a:rPr lang="en-US" altLang="en-US" dirty="0"/>
              <a:t>/</a:t>
            </a:r>
            <a:r>
              <a:rPr lang="en-US" altLang="en-US" baseline="-25000" dirty="0"/>
              <a:t>3</a:t>
            </a:r>
            <a:r>
              <a:rPr lang="en-US" altLang="en-US" dirty="0"/>
              <a:t> to </a:t>
            </a:r>
            <a:r>
              <a:rPr lang="en-US" altLang="en-US" baseline="30000" dirty="0"/>
              <a:t>3</a:t>
            </a:r>
            <a:r>
              <a:rPr lang="en-US" altLang="en-US" dirty="0"/>
              <a:t>/</a:t>
            </a:r>
            <a:r>
              <a:rPr lang="en-US" altLang="en-US" baseline="-25000" dirty="0"/>
              <a:t>4</a:t>
            </a:r>
            <a:r>
              <a:rPr lang="en-US" altLang="en-US" dirty="0"/>
              <a:t> of the spray to the top half of </a:t>
            </a:r>
            <a:r>
              <a:rPr lang="en-US" altLang="en-US" dirty="0" smtClean="0"/>
              <a:t>bushes </a:t>
            </a:r>
            <a:endParaRPr lang="en-US" altLang="en-US" dirty="0"/>
          </a:p>
          <a:p>
            <a:pPr eaLnBrk="1" hangingPunct="1">
              <a:lnSpc>
                <a:spcPct val="110000"/>
              </a:lnSpc>
              <a:buFontTx/>
              <a:buNone/>
            </a:pPr>
            <a:r>
              <a:rPr lang="en-US" altLang="en-US" baseline="30000" dirty="0"/>
              <a:t>1</a:t>
            </a:r>
            <a:r>
              <a:rPr lang="en-US" altLang="en-US" dirty="0"/>
              <a:t>/</a:t>
            </a:r>
            <a:r>
              <a:rPr lang="en-US" altLang="en-US" baseline="-25000" dirty="0"/>
              <a:t>3</a:t>
            </a:r>
            <a:r>
              <a:rPr lang="en-US" altLang="en-US" dirty="0"/>
              <a:t> to </a:t>
            </a:r>
            <a:r>
              <a:rPr lang="en-US" altLang="en-US" baseline="30000" dirty="0"/>
              <a:t>1</a:t>
            </a:r>
            <a:r>
              <a:rPr lang="en-US" altLang="en-US" dirty="0"/>
              <a:t>/</a:t>
            </a:r>
            <a:r>
              <a:rPr lang="en-US" altLang="en-US" baseline="-25000" dirty="0"/>
              <a:t>4</a:t>
            </a:r>
            <a:r>
              <a:rPr lang="en-US" altLang="en-US" dirty="0"/>
              <a:t> to the bottom half </a:t>
            </a:r>
          </a:p>
        </p:txBody>
      </p:sp>
      <p:sp>
        <p:nvSpPr>
          <p:cNvPr id="27652" name="Text Box 7"/>
          <p:cNvSpPr txBox="1">
            <a:spLocks noChangeArrowheads="1"/>
          </p:cNvSpPr>
          <p:nvPr/>
        </p:nvSpPr>
        <p:spPr bwMode="auto">
          <a:xfrm>
            <a:off x="2743200" y="304800"/>
            <a:ext cx="3232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buFontTx/>
              <a:buNone/>
            </a:pPr>
            <a:r>
              <a:rPr lang="en-US" altLang="en-US"/>
              <a:t>SPRAY VOLUME</a:t>
            </a:r>
          </a:p>
        </p:txBody>
      </p:sp>
    </p:spTree>
    <p:extLst>
      <p:ext uri="{BB962C8B-B14F-4D97-AF65-F5344CB8AC3E}">
        <p14:creationId xmlns:p14="http://schemas.microsoft.com/office/powerpoint/2010/main" val="280103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endParaRPr lang="en-US" altLang="en-US"/>
          </a:p>
        </p:txBody>
      </p:sp>
      <p:sp>
        <p:nvSpPr>
          <p:cNvPr id="37892" name="Text Box 6"/>
          <p:cNvSpPr txBox="1">
            <a:spLocks noChangeArrowheads="1"/>
          </p:cNvSpPr>
          <p:nvPr/>
        </p:nvSpPr>
        <p:spPr bwMode="auto">
          <a:xfrm>
            <a:off x="540010" y="2055813"/>
            <a:ext cx="8370368" cy="4708981"/>
          </a:xfrm>
          <a:prstGeom prst="rect">
            <a:avLst/>
          </a:prstGeom>
          <a:noFill/>
          <a:ln>
            <a:noFill/>
          </a:ln>
        </p:spPr>
        <p:txBody>
          <a:bodyPr wrap="none">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algn="ctr" eaLnBrk="1" hangingPunct="1">
              <a:buFontTx/>
              <a:buNone/>
            </a:pPr>
            <a:r>
              <a:rPr lang="en-US" altLang="en-US" baseline="30000" dirty="0">
                <a:solidFill>
                  <a:srgbClr val="000000"/>
                </a:solidFill>
              </a:rPr>
              <a:t>2</a:t>
            </a:r>
            <a:r>
              <a:rPr lang="en-US" altLang="en-US" dirty="0">
                <a:solidFill>
                  <a:srgbClr val="000000"/>
                </a:solidFill>
              </a:rPr>
              <a:t>/</a:t>
            </a:r>
            <a:r>
              <a:rPr lang="en-US" altLang="en-US" baseline="-25000" dirty="0">
                <a:solidFill>
                  <a:srgbClr val="000000"/>
                </a:solidFill>
              </a:rPr>
              <a:t>3</a:t>
            </a:r>
            <a:r>
              <a:rPr lang="en-US" altLang="en-US" dirty="0">
                <a:solidFill>
                  <a:srgbClr val="000000"/>
                </a:solidFill>
              </a:rPr>
              <a:t> x </a:t>
            </a:r>
            <a:r>
              <a:rPr lang="en-US" altLang="en-US" dirty="0" smtClean="0">
                <a:solidFill>
                  <a:srgbClr val="000000"/>
                </a:solidFill>
              </a:rPr>
              <a:t>1.8 </a:t>
            </a:r>
            <a:r>
              <a:rPr lang="en-US" altLang="en-US" dirty="0" err="1">
                <a:solidFill>
                  <a:srgbClr val="000000"/>
                </a:solidFill>
              </a:rPr>
              <a:t>gpm</a:t>
            </a:r>
            <a:r>
              <a:rPr lang="en-US" altLang="en-US" dirty="0">
                <a:solidFill>
                  <a:srgbClr val="000000"/>
                </a:solidFill>
              </a:rPr>
              <a:t> = </a:t>
            </a:r>
            <a:r>
              <a:rPr lang="en-US" altLang="en-US" dirty="0" smtClean="0">
                <a:solidFill>
                  <a:srgbClr val="000000"/>
                </a:solidFill>
              </a:rPr>
              <a:t>1.2 </a:t>
            </a:r>
            <a:r>
              <a:rPr lang="en-US" altLang="en-US" dirty="0" err="1">
                <a:solidFill>
                  <a:srgbClr val="000000"/>
                </a:solidFill>
              </a:rPr>
              <a:t>gpm</a:t>
            </a:r>
            <a:endParaRPr lang="en-US" altLang="en-US" dirty="0">
              <a:solidFill>
                <a:srgbClr val="000000"/>
              </a:solidFill>
            </a:endParaRPr>
          </a:p>
          <a:p>
            <a:pPr algn="ctr" eaLnBrk="1" hangingPunct="1">
              <a:buFontTx/>
              <a:buNone/>
            </a:pPr>
            <a:endParaRPr lang="en-US" altLang="en-US" dirty="0">
              <a:solidFill>
                <a:srgbClr val="000000"/>
              </a:solidFill>
            </a:endParaRPr>
          </a:p>
          <a:p>
            <a:pPr algn="ctr" eaLnBrk="1" hangingPunct="1">
              <a:buFontTx/>
              <a:buNone/>
            </a:pPr>
            <a:r>
              <a:rPr lang="en-US" altLang="en-US" dirty="0">
                <a:solidFill>
                  <a:srgbClr val="000000"/>
                </a:solidFill>
              </a:rPr>
              <a:t>¾ x </a:t>
            </a:r>
            <a:r>
              <a:rPr lang="en-US" altLang="en-US" dirty="0" smtClean="0">
                <a:solidFill>
                  <a:srgbClr val="000000"/>
                </a:solidFill>
              </a:rPr>
              <a:t>1.8 </a:t>
            </a:r>
            <a:r>
              <a:rPr lang="en-US" altLang="en-US" dirty="0" err="1">
                <a:solidFill>
                  <a:srgbClr val="000000"/>
                </a:solidFill>
              </a:rPr>
              <a:t>gpm</a:t>
            </a:r>
            <a:r>
              <a:rPr lang="en-US" altLang="en-US" dirty="0">
                <a:solidFill>
                  <a:srgbClr val="000000"/>
                </a:solidFill>
              </a:rPr>
              <a:t> = </a:t>
            </a:r>
            <a:r>
              <a:rPr lang="en-US" altLang="en-US" dirty="0" smtClean="0">
                <a:solidFill>
                  <a:srgbClr val="000000"/>
                </a:solidFill>
              </a:rPr>
              <a:t>1.35 </a:t>
            </a:r>
            <a:r>
              <a:rPr lang="en-US" altLang="en-US" dirty="0" err="1" smtClean="0">
                <a:solidFill>
                  <a:srgbClr val="000000"/>
                </a:solidFill>
              </a:rPr>
              <a:t>gpm</a:t>
            </a:r>
            <a:endParaRPr lang="en-US" altLang="en-US" dirty="0" smtClean="0">
              <a:solidFill>
                <a:srgbClr val="000000"/>
              </a:solidFill>
            </a:endParaRPr>
          </a:p>
          <a:p>
            <a:pPr algn="ctr" eaLnBrk="1" hangingPunct="1">
              <a:buFontTx/>
              <a:buNone/>
            </a:pPr>
            <a:endParaRPr lang="en-US" altLang="en-US" dirty="0" smtClean="0">
              <a:solidFill>
                <a:srgbClr val="000000"/>
              </a:solidFill>
            </a:endParaRPr>
          </a:p>
          <a:p>
            <a:pPr algn="ctr" eaLnBrk="1" hangingPunct="1">
              <a:buFontTx/>
              <a:buNone/>
            </a:pPr>
            <a:r>
              <a:rPr lang="en-US" altLang="en-US" dirty="0" smtClean="0">
                <a:solidFill>
                  <a:srgbClr val="000000"/>
                </a:solidFill>
              </a:rPr>
              <a:t>1/5 x 1.8 </a:t>
            </a:r>
            <a:r>
              <a:rPr lang="en-US" altLang="en-US" dirty="0" err="1" smtClean="0">
                <a:solidFill>
                  <a:srgbClr val="000000"/>
                </a:solidFill>
              </a:rPr>
              <a:t>gpm</a:t>
            </a:r>
            <a:r>
              <a:rPr lang="en-US" altLang="en-US" dirty="0" smtClean="0">
                <a:solidFill>
                  <a:srgbClr val="000000"/>
                </a:solidFill>
              </a:rPr>
              <a:t> = 0.36 </a:t>
            </a:r>
            <a:r>
              <a:rPr lang="en-US" altLang="en-US" dirty="0" err="1" smtClean="0">
                <a:solidFill>
                  <a:srgbClr val="000000"/>
                </a:solidFill>
              </a:rPr>
              <a:t>gpm</a:t>
            </a:r>
            <a:endParaRPr lang="en-US" altLang="en-US" dirty="0">
              <a:solidFill>
                <a:srgbClr val="000000"/>
              </a:solidFill>
            </a:endParaRPr>
          </a:p>
          <a:p>
            <a:pPr algn="ctr" eaLnBrk="1" hangingPunct="1">
              <a:buFontTx/>
              <a:buNone/>
            </a:pPr>
            <a:endParaRPr lang="en-US" altLang="en-US" dirty="0">
              <a:solidFill>
                <a:srgbClr val="000000"/>
              </a:solidFill>
            </a:endParaRPr>
          </a:p>
          <a:p>
            <a:pPr algn="ctr" eaLnBrk="1" hangingPunct="1">
              <a:buFontTx/>
              <a:buNone/>
            </a:pPr>
            <a:r>
              <a:rPr lang="en-US" altLang="en-US" dirty="0">
                <a:solidFill>
                  <a:srgbClr val="000000"/>
                </a:solidFill>
              </a:rPr>
              <a:t>Therefore upper half nozzles </a:t>
            </a:r>
            <a:r>
              <a:rPr lang="en-US" altLang="en-US" dirty="0" smtClean="0">
                <a:solidFill>
                  <a:srgbClr val="000000"/>
                </a:solidFill>
              </a:rPr>
              <a:t>1.2 </a:t>
            </a:r>
            <a:r>
              <a:rPr lang="en-US" altLang="en-US" dirty="0">
                <a:solidFill>
                  <a:srgbClr val="000000"/>
                </a:solidFill>
              </a:rPr>
              <a:t>to </a:t>
            </a:r>
            <a:r>
              <a:rPr lang="en-US" altLang="en-US" dirty="0" smtClean="0">
                <a:solidFill>
                  <a:srgbClr val="000000"/>
                </a:solidFill>
              </a:rPr>
              <a:t>1.35 </a:t>
            </a:r>
            <a:r>
              <a:rPr lang="en-US" altLang="en-US" dirty="0" err="1" smtClean="0">
                <a:solidFill>
                  <a:srgbClr val="000000"/>
                </a:solidFill>
              </a:rPr>
              <a:t>gpm</a:t>
            </a:r>
            <a:endParaRPr lang="en-US" altLang="en-US" dirty="0" smtClean="0">
              <a:solidFill>
                <a:srgbClr val="000000"/>
              </a:solidFill>
            </a:endParaRPr>
          </a:p>
          <a:p>
            <a:pPr eaLnBrk="1" hangingPunct="1">
              <a:buFontTx/>
              <a:buNone/>
            </a:pPr>
            <a:r>
              <a:rPr lang="en-US" altLang="en-US" dirty="0" smtClean="0">
                <a:solidFill>
                  <a:srgbClr val="000000"/>
                </a:solidFill>
              </a:rPr>
              <a:t>Lower half nozzles 0.45 to 0.6 </a:t>
            </a:r>
            <a:r>
              <a:rPr lang="en-US" altLang="en-US" dirty="0" err="1" smtClean="0">
                <a:solidFill>
                  <a:srgbClr val="000000"/>
                </a:solidFill>
              </a:rPr>
              <a:t>gpm</a:t>
            </a:r>
            <a:endParaRPr lang="en-US" altLang="en-US" dirty="0" smtClean="0">
              <a:solidFill>
                <a:srgbClr val="000000"/>
              </a:solidFill>
            </a:endParaRPr>
          </a:p>
          <a:p>
            <a:pPr algn="ctr" eaLnBrk="1" hangingPunct="1">
              <a:buFontTx/>
              <a:buNone/>
            </a:pPr>
            <a:endParaRPr lang="en-US" altLang="en-US" dirty="0">
              <a:solidFill>
                <a:srgbClr val="000000"/>
              </a:solidFill>
            </a:endParaRPr>
          </a:p>
          <a:p>
            <a:pPr algn="ctr" eaLnBrk="1" hangingPunct="1">
              <a:buFontTx/>
              <a:buNone/>
            </a:pPr>
            <a:endParaRPr lang="en-US" altLang="en-US" dirty="0">
              <a:solidFill>
                <a:srgbClr val="000000"/>
              </a:solidFill>
            </a:endParaRPr>
          </a:p>
        </p:txBody>
      </p:sp>
    </p:spTree>
    <p:extLst>
      <p:ext uri="{BB962C8B-B14F-4D97-AF65-F5344CB8AC3E}">
        <p14:creationId xmlns:p14="http://schemas.microsoft.com/office/powerpoint/2010/main" val="748099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1600200" y="76200"/>
            <a:ext cx="7376652" cy="2895600"/>
          </a:xfrm>
        </p:spPr>
        <p:txBody>
          <a:bodyPr>
            <a:normAutofit/>
          </a:bodyPr>
          <a:lstStyle/>
          <a:p>
            <a:pPr>
              <a:buFontTx/>
              <a:buNone/>
            </a:pPr>
            <a:endParaRPr lang="en-US" altLang="en-US" sz="1800" dirty="0" smtClean="0"/>
          </a:p>
          <a:p>
            <a:pPr>
              <a:buFontTx/>
              <a:buNone/>
            </a:pPr>
            <a:r>
              <a:rPr lang="en-US" altLang="en-US" sz="1800" dirty="0" smtClean="0"/>
              <a:t>D3-25 disk   = (5 x </a:t>
            </a:r>
            <a:r>
              <a:rPr lang="en-US" altLang="en-US" sz="1800" dirty="0" smtClean="0"/>
              <a:t>0.35) </a:t>
            </a:r>
            <a:r>
              <a:rPr lang="en-US" altLang="en-US" sz="1800" dirty="0" smtClean="0"/>
              <a:t>= </a:t>
            </a:r>
            <a:r>
              <a:rPr lang="en-US" altLang="en-US" sz="1800" dirty="0" smtClean="0"/>
              <a:t>1.75</a:t>
            </a:r>
            <a:endParaRPr lang="en-US" altLang="en-US" sz="1800" dirty="0" smtClean="0"/>
          </a:p>
          <a:p>
            <a:pPr>
              <a:buFontTx/>
              <a:buNone/>
            </a:pPr>
            <a:r>
              <a:rPr lang="en-US" altLang="en-US" sz="1800" dirty="0" smtClean="0"/>
              <a:t>                                           </a:t>
            </a:r>
            <a:r>
              <a:rPr lang="en-US" altLang="en-US" sz="1800" dirty="0" smtClean="0"/>
              <a:t>1.75 </a:t>
            </a:r>
            <a:r>
              <a:rPr lang="en-US" altLang="en-US" sz="1800" dirty="0" smtClean="0"/>
              <a:t>GPM/side</a:t>
            </a:r>
          </a:p>
          <a:p>
            <a:endParaRPr lang="en-US" altLang="en-US" dirty="0" smtClean="0"/>
          </a:p>
          <a:p>
            <a:pPr>
              <a:buFontTx/>
              <a:buNone/>
            </a:pPr>
            <a:r>
              <a:rPr lang="en-US" altLang="en-US" dirty="0" smtClean="0"/>
              <a:t> </a:t>
            </a: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395399"/>
            <a:ext cx="5891213" cy="5442936"/>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141270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7563271"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91200" y="2486316"/>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5" name="TextBox 4"/>
          <p:cNvSpPr txBox="1"/>
          <p:nvPr/>
        </p:nvSpPr>
        <p:spPr>
          <a:xfrm>
            <a:off x="4606056" y="5236300"/>
            <a:ext cx="1177770" cy="369332"/>
          </a:xfrm>
          <a:prstGeom prst="rect">
            <a:avLst/>
          </a:prstGeom>
          <a:noFill/>
        </p:spPr>
        <p:txBody>
          <a:bodyPr wrap="square" rtlCol="0">
            <a:spAutoFit/>
          </a:bodyPr>
          <a:lstStyle/>
          <a:p>
            <a:r>
              <a:rPr lang="en-US" dirty="0" smtClean="0"/>
              <a:t>3.50</a:t>
            </a:r>
            <a:endParaRPr lang="en-US" dirty="0"/>
          </a:p>
        </p:txBody>
      </p:sp>
      <p:sp>
        <p:nvSpPr>
          <p:cNvPr id="6" name="TextBox 5"/>
          <p:cNvSpPr txBox="1"/>
          <p:nvPr/>
        </p:nvSpPr>
        <p:spPr>
          <a:xfrm>
            <a:off x="5791200" y="2848274"/>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7" name="TextBox 6"/>
          <p:cNvSpPr txBox="1"/>
          <p:nvPr/>
        </p:nvSpPr>
        <p:spPr>
          <a:xfrm>
            <a:off x="5793658" y="3249561"/>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8" name="TextBox 7"/>
          <p:cNvSpPr txBox="1"/>
          <p:nvPr/>
        </p:nvSpPr>
        <p:spPr>
          <a:xfrm>
            <a:off x="5783826" y="3722887"/>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4" name="TextBox 3"/>
          <p:cNvSpPr txBox="1"/>
          <p:nvPr/>
        </p:nvSpPr>
        <p:spPr>
          <a:xfrm>
            <a:off x="5638800" y="1810379"/>
            <a:ext cx="593432" cy="307777"/>
          </a:xfrm>
          <a:prstGeom prst="rect">
            <a:avLst/>
          </a:prstGeom>
          <a:solidFill>
            <a:schemeClr val="bg1"/>
          </a:solidFill>
        </p:spPr>
        <p:txBody>
          <a:bodyPr wrap="none" rtlCol="0">
            <a:spAutoFit/>
          </a:bodyPr>
          <a:lstStyle/>
          <a:p>
            <a:r>
              <a:rPr lang="en-US" sz="1400" b="1" dirty="0" smtClean="0"/>
              <a:t>Core</a:t>
            </a:r>
            <a:endParaRPr lang="en-US" sz="1400" b="1" dirty="0"/>
          </a:p>
        </p:txBody>
      </p:sp>
      <p:sp>
        <p:nvSpPr>
          <p:cNvPr id="10" name="TextBox 9"/>
          <p:cNvSpPr txBox="1"/>
          <p:nvPr/>
        </p:nvSpPr>
        <p:spPr>
          <a:xfrm>
            <a:off x="764458" y="1795009"/>
            <a:ext cx="593432" cy="307777"/>
          </a:xfrm>
          <a:prstGeom prst="rect">
            <a:avLst/>
          </a:prstGeom>
          <a:solidFill>
            <a:schemeClr val="bg1"/>
          </a:solidFill>
        </p:spPr>
        <p:txBody>
          <a:bodyPr wrap="none" rtlCol="0">
            <a:spAutoFit/>
          </a:bodyPr>
          <a:lstStyle/>
          <a:p>
            <a:r>
              <a:rPr lang="en-US" sz="1400" b="1" dirty="0" smtClean="0"/>
              <a:t>Core</a:t>
            </a:r>
            <a:endParaRPr lang="en-US" sz="1400" b="1" dirty="0"/>
          </a:p>
        </p:txBody>
      </p:sp>
      <p:sp>
        <p:nvSpPr>
          <p:cNvPr id="11" name="TextBox 10"/>
          <p:cNvSpPr txBox="1"/>
          <p:nvPr/>
        </p:nvSpPr>
        <p:spPr>
          <a:xfrm>
            <a:off x="5793658" y="4143674"/>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12" name="TextBox 11"/>
          <p:cNvSpPr txBox="1"/>
          <p:nvPr/>
        </p:nvSpPr>
        <p:spPr>
          <a:xfrm>
            <a:off x="762000" y="2457442"/>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13" name="TextBox 12"/>
          <p:cNvSpPr txBox="1"/>
          <p:nvPr/>
        </p:nvSpPr>
        <p:spPr>
          <a:xfrm>
            <a:off x="762000" y="2819400"/>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14" name="TextBox 13"/>
          <p:cNvSpPr txBox="1"/>
          <p:nvPr/>
        </p:nvSpPr>
        <p:spPr>
          <a:xfrm>
            <a:off x="764458" y="3220687"/>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15" name="TextBox 14"/>
          <p:cNvSpPr txBox="1"/>
          <p:nvPr/>
        </p:nvSpPr>
        <p:spPr>
          <a:xfrm>
            <a:off x="754626" y="3694013"/>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16" name="TextBox 15"/>
          <p:cNvSpPr txBox="1"/>
          <p:nvPr/>
        </p:nvSpPr>
        <p:spPr>
          <a:xfrm>
            <a:off x="764458" y="4114800"/>
            <a:ext cx="2339102" cy="369332"/>
          </a:xfrm>
          <a:prstGeom prst="rect">
            <a:avLst/>
          </a:prstGeom>
          <a:noFill/>
        </p:spPr>
        <p:txBody>
          <a:bodyPr wrap="none" rtlCol="0">
            <a:spAutoFit/>
          </a:bodyPr>
          <a:lstStyle/>
          <a:p>
            <a:r>
              <a:rPr lang="en-US" dirty="0" smtClean="0"/>
              <a:t>D3         25           .</a:t>
            </a:r>
            <a:r>
              <a:rPr lang="en-US" dirty="0" smtClean="0"/>
              <a:t>35</a:t>
            </a:r>
            <a:endParaRPr lang="en-US" dirty="0"/>
          </a:p>
        </p:txBody>
      </p:sp>
      <p:sp>
        <p:nvSpPr>
          <p:cNvPr id="17" name="TextBox 16"/>
          <p:cNvSpPr txBox="1"/>
          <p:nvPr/>
        </p:nvSpPr>
        <p:spPr>
          <a:xfrm>
            <a:off x="1752600" y="4876800"/>
            <a:ext cx="1219200" cy="369332"/>
          </a:xfrm>
          <a:prstGeom prst="rect">
            <a:avLst/>
          </a:prstGeom>
          <a:noFill/>
        </p:spPr>
        <p:txBody>
          <a:bodyPr wrap="square" rtlCol="0">
            <a:spAutoFit/>
          </a:bodyPr>
          <a:lstStyle/>
          <a:p>
            <a:r>
              <a:rPr lang="en-US" dirty="0" smtClean="0"/>
              <a:t>1.75</a:t>
            </a:r>
            <a:endParaRPr lang="en-US" dirty="0"/>
          </a:p>
        </p:txBody>
      </p:sp>
      <p:sp>
        <p:nvSpPr>
          <p:cNvPr id="18" name="TextBox 17"/>
          <p:cNvSpPr txBox="1"/>
          <p:nvPr/>
        </p:nvSpPr>
        <p:spPr>
          <a:xfrm>
            <a:off x="7147501" y="4866968"/>
            <a:ext cx="1177770" cy="369332"/>
          </a:xfrm>
          <a:prstGeom prst="rect">
            <a:avLst/>
          </a:prstGeom>
          <a:noFill/>
        </p:spPr>
        <p:txBody>
          <a:bodyPr wrap="square" rtlCol="0">
            <a:spAutoFit/>
          </a:bodyPr>
          <a:lstStyle/>
          <a:p>
            <a:r>
              <a:rPr lang="en-US" dirty="0" smtClean="0"/>
              <a:t>1.75</a:t>
            </a:r>
            <a:endParaRPr lang="en-US" dirty="0"/>
          </a:p>
        </p:txBody>
      </p:sp>
    </p:spTree>
    <p:extLst>
      <p:ext uri="{BB962C8B-B14F-4D97-AF65-F5344CB8AC3E}">
        <p14:creationId xmlns:p14="http://schemas.microsoft.com/office/powerpoint/2010/main" val="18859457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1600200" y="76200"/>
            <a:ext cx="7376652" cy="2895600"/>
          </a:xfrm>
        </p:spPr>
        <p:txBody>
          <a:bodyPr>
            <a:normAutofit/>
          </a:bodyPr>
          <a:lstStyle/>
          <a:p>
            <a:pPr>
              <a:buFontTx/>
              <a:buNone/>
            </a:pPr>
            <a:r>
              <a:rPr lang="en-US" altLang="en-US" sz="1800" dirty="0" smtClean="0"/>
              <a:t>D3-23 disk   = (2 x 0.21) = 0.42 GPM</a:t>
            </a:r>
          </a:p>
          <a:p>
            <a:pPr>
              <a:buFontTx/>
              <a:buNone/>
            </a:pPr>
            <a:r>
              <a:rPr lang="en-US" altLang="en-US" sz="1800" dirty="0" smtClean="0"/>
              <a:t>D3-25 disk   = (1 x 0.36) = 0.36 </a:t>
            </a:r>
          </a:p>
          <a:p>
            <a:pPr>
              <a:buFontTx/>
              <a:buNone/>
            </a:pPr>
            <a:r>
              <a:rPr lang="en-US" altLang="en-US" sz="1800" u="sng" dirty="0" smtClean="0"/>
              <a:t>D4-25 disk = (2 x 0.54) =   1.08 GPM</a:t>
            </a:r>
          </a:p>
          <a:p>
            <a:pPr>
              <a:buFontTx/>
              <a:buNone/>
            </a:pPr>
            <a:r>
              <a:rPr lang="en-US" altLang="en-US" sz="1800" dirty="0" smtClean="0"/>
              <a:t>                                           1.86 GPM/side</a:t>
            </a:r>
          </a:p>
          <a:p>
            <a:endParaRPr lang="en-US" altLang="en-US" dirty="0" smtClean="0"/>
          </a:p>
          <a:p>
            <a:pPr>
              <a:buFontTx/>
              <a:buNone/>
            </a:pPr>
            <a:r>
              <a:rPr lang="en-US" altLang="en-US" dirty="0" smtClean="0"/>
              <a:t> </a:t>
            </a: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395399"/>
            <a:ext cx="5891213" cy="5442936"/>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3112135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4294967295"/>
          </p:nvPr>
        </p:nvSpPr>
        <p:spPr>
          <a:xfrm>
            <a:off x="228600" y="2895600"/>
            <a:ext cx="8686800" cy="1828800"/>
          </a:xfrm>
        </p:spPr>
        <p:txBody>
          <a:bodyPr/>
          <a:lstStyle/>
          <a:p>
            <a:pPr>
              <a:buFontTx/>
              <a:buNone/>
            </a:pPr>
            <a:r>
              <a:rPr lang="en-US" altLang="en-US" dirty="0" smtClean="0"/>
              <a:t>D3-23 nozzles = (1 x 0.21) =  0.21 GPM</a:t>
            </a:r>
          </a:p>
          <a:p>
            <a:pPr>
              <a:buFontTx/>
              <a:buNone/>
            </a:pPr>
            <a:r>
              <a:rPr lang="en-US" altLang="en-US" dirty="0" smtClean="0"/>
              <a:t>D4-25 nozzle = (2 x 0.54) =   1.08</a:t>
            </a:r>
            <a:r>
              <a:rPr lang="en-US" altLang="en-US" u="sng" dirty="0" smtClean="0"/>
              <a:t> GPM</a:t>
            </a:r>
            <a:br>
              <a:rPr lang="en-US" altLang="en-US" u="sng" dirty="0" smtClean="0"/>
            </a:br>
            <a:r>
              <a:rPr lang="en-US" altLang="en-US" dirty="0" smtClean="0"/>
              <a:t>                                                    1.29 GPM or 69% </a:t>
            </a:r>
          </a:p>
        </p:txBody>
      </p:sp>
      <p:sp>
        <p:nvSpPr>
          <p:cNvPr id="7" name="Rectangle 3"/>
          <p:cNvSpPr txBox="1">
            <a:spLocks noChangeArrowheads="1"/>
          </p:cNvSpPr>
          <p:nvPr/>
        </p:nvSpPr>
        <p:spPr>
          <a:xfrm>
            <a:off x="2057400" y="457200"/>
            <a:ext cx="4953000" cy="2438400"/>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ltLang="en-US" sz="1800" dirty="0" smtClean="0"/>
              <a:t>D3-23 disk   = (2 x 0.21) = 0.42 GPM</a:t>
            </a:r>
          </a:p>
          <a:p>
            <a:pPr>
              <a:buFontTx/>
              <a:buNone/>
            </a:pPr>
            <a:r>
              <a:rPr lang="en-US" altLang="en-US" sz="1800" dirty="0" smtClean="0"/>
              <a:t>D3-25 disk   = (1 x 0.36) = 0.36 </a:t>
            </a:r>
          </a:p>
          <a:p>
            <a:pPr>
              <a:buFontTx/>
              <a:buNone/>
            </a:pPr>
            <a:r>
              <a:rPr lang="en-US" altLang="en-US" sz="1800" u="sng" dirty="0" smtClean="0"/>
              <a:t>D4-25 disk = (2 x 0.54) =   1.08 GPM</a:t>
            </a:r>
          </a:p>
          <a:p>
            <a:pPr>
              <a:buFontTx/>
              <a:buNone/>
            </a:pPr>
            <a:r>
              <a:rPr lang="en-US" altLang="en-US" sz="1800" dirty="0" smtClean="0"/>
              <a:t>                                           1.86 GPM/side</a:t>
            </a:r>
          </a:p>
          <a:p>
            <a:endParaRPr lang="en-US" altLang="en-US" dirty="0" smtClean="0"/>
          </a:p>
          <a:p>
            <a:pPr>
              <a:buFontTx/>
              <a:buNone/>
            </a:pPr>
            <a:r>
              <a:rPr lang="en-US" altLang="en-US" dirty="0" smtClean="0"/>
              <a:t> </a:t>
            </a:r>
          </a:p>
        </p:txBody>
      </p:sp>
    </p:spTree>
    <p:extLst>
      <p:ext uri="{BB962C8B-B14F-4D97-AF65-F5344CB8AC3E}">
        <p14:creationId xmlns:p14="http://schemas.microsoft.com/office/powerpoint/2010/main" val="1786896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7563271"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91200" y="2486316"/>
            <a:ext cx="2339102" cy="369332"/>
          </a:xfrm>
          <a:prstGeom prst="rect">
            <a:avLst/>
          </a:prstGeom>
          <a:noFill/>
        </p:spPr>
        <p:txBody>
          <a:bodyPr wrap="none" rtlCol="0">
            <a:spAutoFit/>
          </a:bodyPr>
          <a:lstStyle/>
          <a:p>
            <a:r>
              <a:rPr lang="en-US" dirty="0" smtClean="0"/>
              <a:t>D3         23           .21</a:t>
            </a:r>
            <a:endParaRPr lang="en-US" dirty="0"/>
          </a:p>
        </p:txBody>
      </p:sp>
      <p:sp>
        <p:nvSpPr>
          <p:cNvPr id="5" name="TextBox 4"/>
          <p:cNvSpPr txBox="1"/>
          <p:nvPr/>
        </p:nvSpPr>
        <p:spPr>
          <a:xfrm>
            <a:off x="4606056" y="5236300"/>
            <a:ext cx="1177770" cy="369332"/>
          </a:xfrm>
          <a:prstGeom prst="rect">
            <a:avLst/>
          </a:prstGeom>
          <a:noFill/>
        </p:spPr>
        <p:txBody>
          <a:bodyPr wrap="square" rtlCol="0">
            <a:spAutoFit/>
          </a:bodyPr>
          <a:lstStyle/>
          <a:p>
            <a:r>
              <a:rPr lang="en-US" dirty="0" smtClean="0"/>
              <a:t>3.72</a:t>
            </a:r>
            <a:endParaRPr lang="en-US" dirty="0"/>
          </a:p>
        </p:txBody>
      </p:sp>
      <p:sp>
        <p:nvSpPr>
          <p:cNvPr id="6" name="TextBox 5"/>
          <p:cNvSpPr txBox="1"/>
          <p:nvPr/>
        </p:nvSpPr>
        <p:spPr>
          <a:xfrm>
            <a:off x="5791200" y="2848274"/>
            <a:ext cx="2339102" cy="369332"/>
          </a:xfrm>
          <a:prstGeom prst="rect">
            <a:avLst/>
          </a:prstGeom>
          <a:noFill/>
        </p:spPr>
        <p:txBody>
          <a:bodyPr wrap="none" rtlCol="0">
            <a:spAutoFit/>
          </a:bodyPr>
          <a:lstStyle/>
          <a:p>
            <a:r>
              <a:rPr lang="en-US" dirty="0" smtClean="0"/>
              <a:t>D4         25           .54</a:t>
            </a:r>
            <a:endParaRPr lang="en-US" dirty="0"/>
          </a:p>
        </p:txBody>
      </p:sp>
      <p:sp>
        <p:nvSpPr>
          <p:cNvPr id="7" name="TextBox 6"/>
          <p:cNvSpPr txBox="1"/>
          <p:nvPr/>
        </p:nvSpPr>
        <p:spPr>
          <a:xfrm>
            <a:off x="5793658" y="3249561"/>
            <a:ext cx="2339102" cy="369332"/>
          </a:xfrm>
          <a:prstGeom prst="rect">
            <a:avLst/>
          </a:prstGeom>
          <a:noFill/>
        </p:spPr>
        <p:txBody>
          <a:bodyPr wrap="none" rtlCol="0">
            <a:spAutoFit/>
          </a:bodyPr>
          <a:lstStyle/>
          <a:p>
            <a:r>
              <a:rPr lang="en-US" dirty="0" smtClean="0"/>
              <a:t>D4         25           .54</a:t>
            </a:r>
            <a:endParaRPr lang="en-US" dirty="0"/>
          </a:p>
        </p:txBody>
      </p:sp>
      <p:sp>
        <p:nvSpPr>
          <p:cNvPr id="8" name="TextBox 7"/>
          <p:cNvSpPr txBox="1"/>
          <p:nvPr/>
        </p:nvSpPr>
        <p:spPr>
          <a:xfrm>
            <a:off x="5783826" y="3722887"/>
            <a:ext cx="2339102" cy="369332"/>
          </a:xfrm>
          <a:prstGeom prst="rect">
            <a:avLst/>
          </a:prstGeom>
          <a:noFill/>
        </p:spPr>
        <p:txBody>
          <a:bodyPr wrap="none" rtlCol="0">
            <a:spAutoFit/>
          </a:bodyPr>
          <a:lstStyle/>
          <a:p>
            <a:r>
              <a:rPr lang="en-US" dirty="0" smtClean="0"/>
              <a:t>D3         25           .36</a:t>
            </a:r>
            <a:endParaRPr lang="en-US" dirty="0"/>
          </a:p>
        </p:txBody>
      </p:sp>
      <p:sp>
        <p:nvSpPr>
          <p:cNvPr id="4" name="TextBox 3"/>
          <p:cNvSpPr txBox="1"/>
          <p:nvPr/>
        </p:nvSpPr>
        <p:spPr>
          <a:xfrm>
            <a:off x="5638800" y="1810379"/>
            <a:ext cx="593432" cy="307777"/>
          </a:xfrm>
          <a:prstGeom prst="rect">
            <a:avLst/>
          </a:prstGeom>
          <a:solidFill>
            <a:schemeClr val="bg1"/>
          </a:solidFill>
        </p:spPr>
        <p:txBody>
          <a:bodyPr wrap="none" rtlCol="0">
            <a:spAutoFit/>
          </a:bodyPr>
          <a:lstStyle/>
          <a:p>
            <a:r>
              <a:rPr lang="en-US" sz="1400" b="1" dirty="0" smtClean="0"/>
              <a:t>Core</a:t>
            </a:r>
            <a:endParaRPr lang="en-US" sz="1400" b="1" dirty="0"/>
          </a:p>
        </p:txBody>
      </p:sp>
      <p:sp>
        <p:nvSpPr>
          <p:cNvPr id="10" name="TextBox 9"/>
          <p:cNvSpPr txBox="1"/>
          <p:nvPr/>
        </p:nvSpPr>
        <p:spPr>
          <a:xfrm>
            <a:off x="764458" y="1795009"/>
            <a:ext cx="593432" cy="307777"/>
          </a:xfrm>
          <a:prstGeom prst="rect">
            <a:avLst/>
          </a:prstGeom>
          <a:solidFill>
            <a:schemeClr val="bg1"/>
          </a:solidFill>
        </p:spPr>
        <p:txBody>
          <a:bodyPr wrap="none" rtlCol="0">
            <a:spAutoFit/>
          </a:bodyPr>
          <a:lstStyle/>
          <a:p>
            <a:r>
              <a:rPr lang="en-US" sz="1400" b="1" dirty="0" smtClean="0"/>
              <a:t>Core</a:t>
            </a:r>
            <a:endParaRPr lang="en-US" sz="1400" b="1" dirty="0"/>
          </a:p>
        </p:txBody>
      </p:sp>
      <p:sp>
        <p:nvSpPr>
          <p:cNvPr id="11" name="TextBox 10"/>
          <p:cNvSpPr txBox="1"/>
          <p:nvPr/>
        </p:nvSpPr>
        <p:spPr>
          <a:xfrm>
            <a:off x="5793658" y="4143674"/>
            <a:ext cx="2339102" cy="369332"/>
          </a:xfrm>
          <a:prstGeom prst="rect">
            <a:avLst/>
          </a:prstGeom>
          <a:noFill/>
        </p:spPr>
        <p:txBody>
          <a:bodyPr wrap="none" rtlCol="0">
            <a:spAutoFit/>
          </a:bodyPr>
          <a:lstStyle/>
          <a:p>
            <a:r>
              <a:rPr lang="en-US" dirty="0" smtClean="0"/>
              <a:t>D3         23           .21</a:t>
            </a:r>
            <a:endParaRPr lang="en-US" dirty="0"/>
          </a:p>
        </p:txBody>
      </p:sp>
      <p:sp>
        <p:nvSpPr>
          <p:cNvPr id="12" name="TextBox 11"/>
          <p:cNvSpPr txBox="1"/>
          <p:nvPr/>
        </p:nvSpPr>
        <p:spPr>
          <a:xfrm>
            <a:off x="762000" y="2457442"/>
            <a:ext cx="2339102" cy="369332"/>
          </a:xfrm>
          <a:prstGeom prst="rect">
            <a:avLst/>
          </a:prstGeom>
          <a:noFill/>
        </p:spPr>
        <p:txBody>
          <a:bodyPr wrap="none" rtlCol="0">
            <a:spAutoFit/>
          </a:bodyPr>
          <a:lstStyle/>
          <a:p>
            <a:r>
              <a:rPr lang="en-US" dirty="0" smtClean="0"/>
              <a:t>D3         23           .21</a:t>
            </a:r>
            <a:endParaRPr lang="en-US" dirty="0"/>
          </a:p>
        </p:txBody>
      </p:sp>
      <p:sp>
        <p:nvSpPr>
          <p:cNvPr id="13" name="TextBox 12"/>
          <p:cNvSpPr txBox="1"/>
          <p:nvPr/>
        </p:nvSpPr>
        <p:spPr>
          <a:xfrm>
            <a:off x="762000" y="2819400"/>
            <a:ext cx="2339102" cy="369332"/>
          </a:xfrm>
          <a:prstGeom prst="rect">
            <a:avLst/>
          </a:prstGeom>
          <a:noFill/>
        </p:spPr>
        <p:txBody>
          <a:bodyPr wrap="none" rtlCol="0">
            <a:spAutoFit/>
          </a:bodyPr>
          <a:lstStyle/>
          <a:p>
            <a:r>
              <a:rPr lang="en-US" dirty="0" smtClean="0"/>
              <a:t>D4         25           .54</a:t>
            </a:r>
            <a:endParaRPr lang="en-US" dirty="0"/>
          </a:p>
        </p:txBody>
      </p:sp>
      <p:sp>
        <p:nvSpPr>
          <p:cNvPr id="14" name="TextBox 13"/>
          <p:cNvSpPr txBox="1"/>
          <p:nvPr/>
        </p:nvSpPr>
        <p:spPr>
          <a:xfrm>
            <a:off x="764458" y="3220687"/>
            <a:ext cx="2339102" cy="369332"/>
          </a:xfrm>
          <a:prstGeom prst="rect">
            <a:avLst/>
          </a:prstGeom>
          <a:noFill/>
        </p:spPr>
        <p:txBody>
          <a:bodyPr wrap="none" rtlCol="0">
            <a:spAutoFit/>
          </a:bodyPr>
          <a:lstStyle/>
          <a:p>
            <a:r>
              <a:rPr lang="en-US" dirty="0" smtClean="0"/>
              <a:t>D4         25           .54</a:t>
            </a:r>
            <a:endParaRPr lang="en-US" dirty="0"/>
          </a:p>
        </p:txBody>
      </p:sp>
      <p:sp>
        <p:nvSpPr>
          <p:cNvPr id="15" name="TextBox 14"/>
          <p:cNvSpPr txBox="1"/>
          <p:nvPr/>
        </p:nvSpPr>
        <p:spPr>
          <a:xfrm>
            <a:off x="754626" y="3694013"/>
            <a:ext cx="2339102" cy="369332"/>
          </a:xfrm>
          <a:prstGeom prst="rect">
            <a:avLst/>
          </a:prstGeom>
          <a:noFill/>
        </p:spPr>
        <p:txBody>
          <a:bodyPr wrap="none" rtlCol="0">
            <a:spAutoFit/>
          </a:bodyPr>
          <a:lstStyle/>
          <a:p>
            <a:r>
              <a:rPr lang="en-US" dirty="0" smtClean="0"/>
              <a:t>D3         25           .36</a:t>
            </a:r>
            <a:endParaRPr lang="en-US" dirty="0"/>
          </a:p>
        </p:txBody>
      </p:sp>
      <p:sp>
        <p:nvSpPr>
          <p:cNvPr id="16" name="TextBox 15"/>
          <p:cNvSpPr txBox="1"/>
          <p:nvPr/>
        </p:nvSpPr>
        <p:spPr>
          <a:xfrm>
            <a:off x="764458" y="4114800"/>
            <a:ext cx="2339102" cy="369332"/>
          </a:xfrm>
          <a:prstGeom prst="rect">
            <a:avLst/>
          </a:prstGeom>
          <a:noFill/>
        </p:spPr>
        <p:txBody>
          <a:bodyPr wrap="none" rtlCol="0">
            <a:spAutoFit/>
          </a:bodyPr>
          <a:lstStyle/>
          <a:p>
            <a:r>
              <a:rPr lang="en-US" dirty="0" smtClean="0"/>
              <a:t>D3         23           .21</a:t>
            </a:r>
            <a:endParaRPr lang="en-US" dirty="0"/>
          </a:p>
        </p:txBody>
      </p:sp>
      <p:sp>
        <p:nvSpPr>
          <p:cNvPr id="17" name="TextBox 16"/>
          <p:cNvSpPr txBox="1"/>
          <p:nvPr/>
        </p:nvSpPr>
        <p:spPr>
          <a:xfrm>
            <a:off x="1752600" y="4876800"/>
            <a:ext cx="1219200" cy="369332"/>
          </a:xfrm>
          <a:prstGeom prst="rect">
            <a:avLst/>
          </a:prstGeom>
          <a:noFill/>
        </p:spPr>
        <p:txBody>
          <a:bodyPr wrap="square" rtlCol="0">
            <a:spAutoFit/>
          </a:bodyPr>
          <a:lstStyle/>
          <a:p>
            <a:r>
              <a:rPr lang="en-US" dirty="0" smtClean="0"/>
              <a:t>1.86</a:t>
            </a:r>
            <a:endParaRPr lang="en-US" dirty="0"/>
          </a:p>
        </p:txBody>
      </p:sp>
      <p:sp>
        <p:nvSpPr>
          <p:cNvPr id="18" name="TextBox 17"/>
          <p:cNvSpPr txBox="1"/>
          <p:nvPr/>
        </p:nvSpPr>
        <p:spPr>
          <a:xfrm>
            <a:off x="7147501" y="4866968"/>
            <a:ext cx="1177770" cy="369332"/>
          </a:xfrm>
          <a:prstGeom prst="rect">
            <a:avLst/>
          </a:prstGeom>
          <a:noFill/>
        </p:spPr>
        <p:txBody>
          <a:bodyPr wrap="square" rtlCol="0">
            <a:spAutoFit/>
          </a:bodyPr>
          <a:lstStyle/>
          <a:p>
            <a:r>
              <a:rPr lang="en-US" dirty="0" smtClean="0"/>
              <a:t>1.86</a:t>
            </a:r>
            <a:endParaRPr lang="en-US" dirty="0"/>
          </a:p>
        </p:txBody>
      </p:sp>
    </p:spTree>
    <p:extLst>
      <p:ext uri="{BB962C8B-B14F-4D97-AF65-F5344CB8AC3E}">
        <p14:creationId xmlns:p14="http://schemas.microsoft.com/office/powerpoint/2010/main" val="9343465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GPA now??</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661553328"/>
              </p:ext>
            </p:extLst>
          </p:nvPr>
        </p:nvGraphicFramePr>
        <p:xfrm>
          <a:off x="2336800" y="2024063"/>
          <a:ext cx="4470400" cy="958850"/>
        </p:xfrm>
        <a:graphic>
          <a:graphicData uri="http://schemas.openxmlformats.org/presentationml/2006/ole">
            <mc:AlternateContent xmlns:mc="http://schemas.openxmlformats.org/markup-compatibility/2006">
              <mc:Choice xmlns:v="urn:schemas-microsoft-com:vml" Requires="v">
                <p:oleObj spid="_x0000_s17423" name="Equation" r:id="rId3" imgW="1968480" imgH="419040" progId="Equation.3">
                  <p:embed/>
                </p:oleObj>
              </mc:Choice>
              <mc:Fallback>
                <p:oleObj name="Equation" r:id="rId3" imgW="1968480" imgH="419040" progId="Equation.3">
                  <p:embed/>
                  <p:pic>
                    <p:nvPicPr>
                      <p:cNvPr id="0" name=""/>
                      <p:cNvPicPr>
                        <a:picLocks noChangeAspect="1" noChangeArrowheads="1"/>
                      </p:cNvPicPr>
                      <p:nvPr/>
                    </p:nvPicPr>
                    <p:blipFill>
                      <a:blip r:embed="rId4"/>
                      <a:srcRect/>
                      <a:stretch>
                        <a:fillRect/>
                      </a:stretch>
                    </p:blipFill>
                    <p:spPr bwMode="auto">
                      <a:xfrm>
                        <a:off x="2336800" y="2024063"/>
                        <a:ext cx="4470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1905000" y="4038600"/>
            <a:ext cx="4791505" cy="2554545"/>
          </a:xfrm>
          <a:prstGeom prst="rect">
            <a:avLst/>
          </a:prstGeom>
          <a:noFill/>
        </p:spPr>
        <p:txBody>
          <a:bodyPr wrap="none" rtlCol="0">
            <a:spAutoFit/>
          </a:bodyPr>
          <a:lstStyle/>
          <a:p>
            <a:r>
              <a:rPr lang="en-US" sz="3200" dirty="0" smtClean="0"/>
              <a:t>GPA = 3.72*495 / (3 * 12)</a:t>
            </a:r>
          </a:p>
          <a:p>
            <a:r>
              <a:rPr lang="en-US" sz="3200" dirty="0" smtClean="0"/>
              <a:t>GPA = 51.1 </a:t>
            </a:r>
            <a:r>
              <a:rPr lang="en-US" sz="3200" dirty="0" smtClean="0"/>
              <a:t>GPA</a:t>
            </a:r>
          </a:p>
          <a:p>
            <a:endParaRPr lang="en-US" sz="3200" dirty="0"/>
          </a:p>
          <a:p>
            <a:r>
              <a:rPr lang="en-US" sz="3200" dirty="0" smtClean="0"/>
              <a:t>GPA = 3.5*495/(3*12)</a:t>
            </a:r>
          </a:p>
          <a:p>
            <a:r>
              <a:rPr lang="en-US" sz="3200" dirty="0" smtClean="0"/>
              <a:t>GPA = 48.125</a:t>
            </a:r>
            <a:endParaRPr lang="en-US" sz="3200" dirty="0"/>
          </a:p>
        </p:txBody>
      </p:sp>
    </p:spTree>
    <p:extLst>
      <p:ext uri="{BB962C8B-B14F-4D97-AF65-F5344CB8AC3E}">
        <p14:creationId xmlns:p14="http://schemas.microsoft.com/office/powerpoint/2010/main" val="2578345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Spray Deposition</a:t>
            </a:r>
            <a:endParaRPr lang="en-US" dirty="0"/>
          </a:p>
        </p:txBody>
      </p:sp>
      <p:sp>
        <p:nvSpPr>
          <p:cNvPr id="3" name="Content Placeholder 2"/>
          <p:cNvSpPr>
            <a:spLocks noGrp="1"/>
          </p:cNvSpPr>
          <p:nvPr>
            <p:ph idx="1"/>
          </p:nvPr>
        </p:nvSpPr>
        <p:spPr/>
        <p:txBody>
          <a:bodyPr>
            <a:normAutofit/>
          </a:bodyPr>
          <a:lstStyle/>
          <a:p>
            <a:pPr lvl="0"/>
            <a:r>
              <a:rPr lang="en-US" dirty="0"/>
              <a:t>The purpose of the airflow created by the fan is to displace air in the canopy with pesticide-laden air from the sprayer</a:t>
            </a:r>
          </a:p>
          <a:p>
            <a:pPr lvl="0"/>
            <a:r>
              <a:rPr lang="en-US" dirty="0"/>
              <a:t>Air transports the droplets into the target</a:t>
            </a:r>
          </a:p>
          <a:p>
            <a:pPr lvl="0"/>
            <a:r>
              <a:rPr lang="en-US" dirty="0" smtClean="0"/>
              <a:t>Airflow </a:t>
            </a:r>
            <a:r>
              <a:rPr lang="en-US" dirty="0"/>
              <a:t>shakes the canopy to aid </a:t>
            </a:r>
            <a:r>
              <a:rPr lang="en-US" dirty="0" smtClean="0"/>
              <a:t>penetration</a:t>
            </a:r>
          </a:p>
          <a:p>
            <a:pPr lvl="0"/>
            <a:r>
              <a:rPr lang="en-US" dirty="0" smtClean="0"/>
              <a:t>Excessive </a:t>
            </a:r>
            <a:r>
              <a:rPr lang="en-US" dirty="0"/>
              <a:t>air may blow away droplets already on the target leaves</a:t>
            </a:r>
          </a:p>
          <a:p>
            <a:pPr lvl="0"/>
            <a:r>
              <a:rPr lang="en-US" dirty="0" smtClean="0"/>
              <a:t>Excessive </a:t>
            </a:r>
            <a:r>
              <a:rPr lang="en-US" dirty="0"/>
              <a:t>airflow results in transporting droplets past the target</a:t>
            </a:r>
          </a:p>
          <a:p>
            <a:pPr lvl="0"/>
            <a:r>
              <a:rPr lang="en-US" dirty="0"/>
              <a:t>Excessive airflow leads to excessive shaking or shingling of the </a:t>
            </a:r>
            <a:r>
              <a:rPr lang="en-US" dirty="0" smtClean="0"/>
              <a:t>leaves</a:t>
            </a:r>
            <a:r>
              <a:rPr lang="en-US" dirty="0"/>
              <a:t> </a:t>
            </a:r>
            <a:endParaRPr lang="en-US" dirty="0" smtClean="0"/>
          </a:p>
          <a:p>
            <a:pPr lvl="0"/>
            <a:endParaRPr lang="en-US" dirty="0"/>
          </a:p>
          <a:p>
            <a:endParaRPr lang="en-US" dirty="0"/>
          </a:p>
        </p:txBody>
      </p:sp>
    </p:spTree>
    <p:extLst>
      <p:ext uri="{BB962C8B-B14F-4D97-AF65-F5344CB8AC3E}">
        <p14:creationId xmlns:p14="http://schemas.microsoft.com/office/powerpoint/2010/main" val="248134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ressure affects all aspects of spray quality. Using a flat fan nozzle as an example, a lower pressure increases the median droplet diameter, reduces the droplet count, reduces the nozzle rate and typically reduces the spray angle. Alternately, a higher pressure decreases the median droplet diameter, increases the droplet count, increases the nozzle rate and typically increases the spray angle. Always plan to operate a nozzle in the middle of its recommended range so it can handle small changes in pressure during spraying (such as from a rate controller, or changing PTO speeds on hilly ter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85800"/>
            <a:ext cx="4870922" cy="573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458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533400"/>
            <a:ext cx="6345674" cy="4763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3551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Peach tree and air blast sprayer </a:t>
            </a:r>
            <a:br>
              <a:rPr lang="en-US" dirty="0" smtClean="0"/>
            </a:br>
            <a:r>
              <a:rPr lang="en-US" dirty="0" smtClean="0"/>
              <a:t>Early Season</a:t>
            </a:r>
            <a:endParaRPr lang="en-US"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676400"/>
            <a:ext cx="66294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0356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762000"/>
            <a:ext cx="7680960"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120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sz="3600" smtClean="0"/>
              <a:t>AIR BLAST SPRAYER CALIBRATION </a:t>
            </a:r>
          </a:p>
        </p:txBody>
      </p:sp>
      <p:sp>
        <p:nvSpPr>
          <p:cNvPr id="44035" name="Rectangle 3"/>
          <p:cNvSpPr>
            <a:spLocks noGrp="1" noChangeArrowheads="1"/>
          </p:cNvSpPr>
          <p:nvPr>
            <p:ph type="body" idx="1"/>
          </p:nvPr>
        </p:nvSpPr>
        <p:spPr/>
        <p:txBody>
          <a:bodyPr/>
          <a:lstStyle/>
          <a:p>
            <a:pPr>
              <a:buFontTx/>
              <a:buNone/>
            </a:pPr>
            <a:r>
              <a:rPr lang="en-US" altLang="en-US" smtClean="0"/>
              <a:t>Determine Ground Speed</a:t>
            </a:r>
          </a:p>
        </p:txBody>
      </p:sp>
      <p:sp>
        <p:nvSpPr>
          <p:cNvPr id="44036" name="Rectangle 6"/>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endParaRPr lang="en-US" altLang="en-US"/>
          </a:p>
        </p:txBody>
      </p:sp>
      <p:graphicFrame>
        <p:nvGraphicFramePr>
          <p:cNvPr id="44037" name="Object 5"/>
          <p:cNvGraphicFramePr>
            <a:graphicFrameLocks noChangeAspect="1"/>
          </p:cNvGraphicFramePr>
          <p:nvPr>
            <p:extLst>
              <p:ext uri="{D42A27DB-BD31-4B8C-83A1-F6EECF244321}">
                <p14:modId xmlns:p14="http://schemas.microsoft.com/office/powerpoint/2010/main" val="3310933241"/>
              </p:ext>
            </p:extLst>
          </p:nvPr>
        </p:nvGraphicFramePr>
        <p:xfrm>
          <a:off x="1949450" y="3124200"/>
          <a:ext cx="5321300" cy="1117600"/>
        </p:xfrm>
        <a:graphic>
          <a:graphicData uri="http://schemas.openxmlformats.org/presentationml/2006/ole">
            <mc:AlternateContent xmlns:mc="http://schemas.openxmlformats.org/markup-compatibility/2006">
              <mc:Choice xmlns:v="urn:schemas-microsoft-com:vml" Requires="v">
                <p:oleObj spid="_x0000_s18447" name="Equation" r:id="rId3" imgW="2222280" imgH="469800" progId="Equation.3">
                  <p:embed/>
                </p:oleObj>
              </mc:Choice>
              <mc:Fallback>
                <p:oleObj name="Equation" r:id="rId3" imgW="2222280" imgH="469800" progId="Equation.3">
                  <p:embed/>
                  <p:pic>
                    <p:nvPicPr>
                      <p:cNvPr id="0" name=""/>
                      <p:cNvPicPr>
                        <a:picLocks noChangeAspect="1" noChangeArrowheads="1"/>
                      </p:cNvPicPr>
                      <p:nvPr/>
                    </p:nvPicPr>
                    <p:blipFill>
                      <a:blip r:embed="rId4"/>
                      <a:srcRect/>
                      <a:stretch>
                        <a:fillRect/>
                      </a:stretch>
                    </p:blipFill>
                    <p:spPr bwMode="auto">
                      <a:xfrm>
                        <a:off x="1949450" y="3124200"/>
                        <a:ext cx="5321300" cy="11176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996762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mtClean="0"/>
              <a:t>To check actual output:</a:t>
            </a:r>
          </a:p>
        </p:txBody>
      </p:sp>
      <p:sp>
        <p:nvSpPr>
          <p:cNvPr id="46083" name="Rectangle 3"/>
          <p:cNvSpPr>
            <a:spLocks noGrp="1" noChangeArrowheads="1"/>
          </p:cNvSpPr>
          <p:nvPr>
            <p:ph type="body" idx="1"/>
          </p:nvPr>
        </p:nvSpPr>
        <p:spPr/>
        <p:txBody>
          <a:bodyPr/>
          <a:lstStyle/>
          <a:p>
            <a:pPr marL="533400" indent="-533400">
              <a:buFontTx/>
              <a:buAutoNum type="arabicPeriod"/>
            </a:pPr>
            <a:r>
              <a:rPr lang="en-US" altLang="en-US" smtClean="0"/>
              <a:t>Fill sprayer with water. Note the level of fill. </a:t>
            </a:r>
          </a:p>
          <a:p>
            <a:pPr marL="533400" indent="-533400">
              <a:buFontTx/>
              <a:buAutoNum type="arabicPeriod"/>
            </a:pPr>
            <a:endParaRPr lang="en-US" altLang="en-US" smtClean="0"/>
          </a:p>
          <a:p>
            <a:pPr marL="533400" indent="-533400">
              <a:buFontTx/>
              <a:buAutoNum type="arabicPeriod"/>
            </a:pPr>
            <a:r>
              <a:rPr lang="en-US" altLang="en-US" smtClean="0"/>
              <a:t>Operate the sprayer at the pressure that will be used during application for a measured length of time.  A time period of several minutes will increase accuracy over a time period of 1 minute. </a:t>
            </a:r>
          </a:p>
        </p:txBody>
      </p:sp>
      <p:sp>
        <p:nvSpPr>
          <p:cNvPr id="46084" name="Rectangle 4"/>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20982507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smtClean="0"/>
              <a:t>To check actual output:</a:t>
            </a:r>
          </a:p>
        </p:txBody>
      </p:sp>
      <p:sp>
        <p:nvSpPr>
          <p:cNvPr id="47107" name="Rectangle 3"/>
          <p:cNvSpPr>
            <a:spLocks noGrp="1" noChangeArrowheads="1"/>
          </p:cNvSpPr>
          <p:nvPr>
            <p:ph type="body" idx="1"/>
          </p:nvPr>
        </p:nvSpPr>
        <p:spPr/>
        <p:txBody>
          <a:bodyPr/>
          <a:lstStyle/>
          <a:p>
            <a:pPr marL="533400" indent="-533400">
              <a:lnSpc>
                <a:spcPct val="90000"/>
              </a:lnSpc>
              <a:buFontTx/>
              <a:buNone/>
            </a:pPr>
            <a:r>
              <a:rPr lang="en-US" altLang="en-US" smtClean="0"/>
              <a:t>3. Measure the gallons of liquid required to refill sprayer to the same level it was prior to the timed spray trial with the sprayer in the same position as when it was filled initially. The actual GPM can be calculated as follows:</a:t>
            </a:r>
          </a:p>
        </p:txBody>
      </p:sp>
      <p:sp>
        <p:nvSpPr>
          <p:cNvPr id="47108" name="Rectangle 4"/>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endParaRPr lang="en-US" altLang="en-US"/>
          </a:p>
        </p:txBody>
      </p:sp>
      <p:sp>
        <p:nvSpPr>
          <p:cNvPr id="47109" name="Rectangle 6"/>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endParaRPr lang="en-US" altLang="en-US"/>
          </a:p>
        </p:txBody>
      </p:sp>
      <p:graphicFrame>
        <p:nvGraphicFramePr>
          <p:cNvPr id="47110" name="Object 5"/>
          <p:cNvGraphicFramePr>
            <a:graphicFrameLocks noChangeAspect="1"/>
          </p:cNvGraphicFramePr>
          <p:nvPr>
            <p:extLst>
              <p:ext uri="{D42A27DB-BD31-4B8C-83A1-F6EECF244321}">
                <p14:modId xmlns:p14="http://schemas.microsoft.com/office/powerpoint/2010/main" val="45969787"/>
              </p:ext>
            </p:extLst>
          </p:nvPr>
        </p:nvGraphicFramePr>
        <p:xfrm>
          <a:off x="990600" y="3505200"/>
          <a:ext cx="6629400" cy="990600"/>
        </p:xfrm>
        <a:graphic>
          <a:graphicData uri="http://schemas.openxmlformats.org/presentationml/2006/ole">
            <mc:AlternateContent xmlns:mc="http://schemas.openxmlformats.org/markup-compatibility/2006">
              <mc:Choice xmlns:v="urn:schemas-microsoft-com:vml" Requires="v">
                <p:oleObj spid="_x0000_s11359" name="Equation" r:id="rId3" imgW="2870200" imgH="431800" progId="Equation.3">
                  <p:embed/>
                </p:oleObj>
              </mc:Choice>
              <mc:Fallback>
                <p:oleObj name="Equation" r:id="rId3" imgW="28702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505200"/>
                        <a:ext cx="6629400" cy="9906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7563554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mtClean="0"/>
              <a:t>To check actual output:</a:t>
            </a:r>
          </a:p>
        </p:txBody>
      </p:sp>
      <p:sp>
        <p:nvSpPr>
          <p:cNvPr id="48131" name="Rectangle 3"/>
          <p:cNvSpPr>
            <a:spLocks noGrp="1" noChangeArrowheads="1"/>
          </p:cNvSpPr>
          <p:nvPr>
            <p:ph type="body" idx="1"/>
          </p:nvPr>
        </p:nvSpPr>
        <p:spPr/>
        <p:txBody>
          <a:bodyPr/>
          <a:lstStyle/>
          <a:p>
            <a:pPr marL="533400" indent="-533400">
              <a:lnSpc>
                <a:spcPct val="90000"/>
              </a:lnSpc>
              <a:buFontTx/>
              <a:buNone/>
            </a:pPr>
            <a:r>
              <a:rPr lang="en-US" altLang="en-US" smtClean="0"/>
              <a:t>4. Calculate the GPA being applied by the sprayer.</a:t>
            </a:r>
          </a:p>
        </p:txBody>
      </p:sp>
      <p:sp>
        <p:nvSpPr>
          <p:cNvPr id="48132" name="Rectangle 4"/>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endParaRPr lang="en-US" altLang="en-US"/>
          </a:p>
        </p:txBody>
      </p:sp>
      <p:sp>
        <p:nvSpPr>
          <p:cNvPr id="48133" name="Rectangle 6"/>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endParaRPr lang="en-US" altLang="en-US"/>
          </a:p>
        </p:txBody>
      </p:sp>
      <p:graphicFrame>
        <p:nvGraphicFramePr>
          <p:cNvPr id="48134" name="Object 5"/>
          <p:cNvGraphicFramePr>
            <a:graphicFrameLocks noChangeAspect="1"/>
          </p:cNvGraphicFramePr>
          <p:nvPr>
            <p:extLst>
              <p:ext uri="{D42A27DB-BD31-4B8C-83A1-F6EECF244321}">
                <p14:modId xmlns:p14="http://schemas.microsoft.com/office/powerpoint/2010/main" val="3131059158"/>
              </p:ext>
            </p:extLst>
          </p:nvPr>
        </p:nvGraphicFramePr>
        <p:xfrm>
          <a:off x="1306513" y="2895600"/>
          <a:ext cx="5133975" cy="1231900"/>
        </p:xfrm>
        <a:graphic>
          <a:graphicData uri="http://schemas.openxmlformats.org/presentationml/2006/ole">
            <mc:AlternateContent xmlns:mc="http://schemas.openxmlformats.org/markup-compatibility/2006">
              <mc:Choice xmlns:v="urn:schemas-microsoft-com:vml" Requires="v">
                <p:oleObj spid="_x0000_s12383" name="Equation" r:id="rId3" imgW="1942920" imgH="469800" progId="Equation.3">
                  <p:embed/>
                </p:oleObj>
              </mc:Choice>
              <mc:Fallback>
                <p:oleObj name="Equation" r:id="rId3" imgW="1942920" imgH="469800" progId="Equation.3">
                  <p:embed/>
                  <p:pic>
                    <p:nvPicPr>
                      <p:cNvPr id="0" name=""/>
                      <p:cNvPicPr>
                        <a:picLocks noChangeAspect="1" noChangeArrowheads="1"/>
                      </p:cNvPicPr>
                      <p:nvPr/>
                    </p:nvPicPr>
                    <p:blipFill>
                      <a:blip r:embed="rId4"/>
                      <a:srcRect/>
                      <a:stretch>
                        <a:fillRect/>
                      </a:stretch>
                    </p:blipFill>
                    <p:spPr bwMode="auto">
                      <a:xfrm>
                        <a:off x="1306513" y="2895600"/>
                        <a:ext cx="5133975" cy="12319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142363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Choices to adjust sprayer GPA</a:t>
            </a:r>
            <a:endParaRPr lang="en-US" dirty="0"/>
          </a:p>
        </p:txBody>
      </p:sp>
      <p:sp>
        <p:nvSpPr>
          <p:cNvPr id="3" name="Content Placeholder 2"/>
          <p:cNvSpPr>
            <a:spLocks noGrp="1"/>
          </p:cNvSpPr>
          <p:nvPr>
            <p:ph idx="1"/>
          </p:nvPr>
        </p:nvSpPr>
        <p:spPr>
          <a:xfrm>
            <a:off x="457200" y="1600200"/>
            <a:ext cx="8229600" cy="4038600"/>
          </a:xfrm>
        </p:spPr>
        <p:txBody>
          <a:bodyPr/>
          <a:lstStyle/>
          <a:p>
            <a:r>
              <a:rPr lang="en-US" dirty="0" smtClean="0"/>
              <a:t>Small Changes in GPA</a:t>
            </a:r>
          </a:p>
          <a:p>
            <a:pPr lvl="1"/>
            <a:r>
              <a:rPr lang="en-US" dirty="0" smtClean="0"/>
              <a:t>Increase pressure to increase output</a:t>
            </a:r>
          </a:p>
          <a:p>
            <a:pPr lvl="1"/>
            <a:r>
              <a:rPr lang="en-US" dirty="0" smtClean="0"/>
              <a:t>Decrease pressure to decrease</a:t>
            </a:r>
          </a:p>
          <a:p>
            <a:r>
              <a:rPr lang="en-US" dirty="0" smtClean="0"/>
              <a:t>Larger Changes in GPA</a:t>
            </a:r>
          </a:p>
          <a:p>
            <a:pPr lvl="1"/>
            <a:r>
              <a:rPr lang="en-US" dirty="0" smtClean="0"/>
              <a:t>Reduce speed to increase GPA</a:t>
            </a:r>
          </a:p>
          <a:p>
            <a:pPr lvl="1"/>
            <a:r>
              <a:rPr lang="en-US" dirty="0" smtClean="0"/>
              <a:t>Increase speed to increase GPA</a:t>
            </a:r>
          </a:p>
          <a:p>
            <a:r>
              <a:rPr lang="en-US" dirty="0" smtClean="0"/>
              <a:t>Best alternative</a:t>
            </a:r>
          </a:p>
          <a:p>
            <a:pPr lvl="1"/>
            <a:r>
              <a:rPr lang="en-US" dirty="0" smtClean="0"/>
              <a:t>Select new nozzle combinations </a:t>
            </a:r>
            <a:endParaRPr lang="en-US" dirty="0"/>
          </a:p>
        </p:txBody>
      </p:sp>
    </p:spTree>
    <p:extLst>
      <p:ext uri="{BB962C8B-B14F-4D97-AF65-F5344CB8AC3E}">
        <p14:creationId xmlns:p14="http://schemas.microsoft.com/office/powerpoint/2010/main" val="2738786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657600" y="457200"/>
            <a:ext cx="5486400" cy="1143000"/>
          </a:xfrm>
        </p:spPr>
        <p:txBody>
          <a:bodyPr/>
          <a:lstStyle/>
          <a:p>
            <a:pPr algn="ctr"/>
            <a:r>
              <a:rPr lang="en-US" dirty="0" smtClean="0"/>
              <a:t>Spray Nozzles</a:t>
            </a:r>
          </a:p>
        </p:txBody>
      </p:sp>
      <p:sp>
        <p:nvSpPr>
          <p:cNvPr id="21507" name="Rectangle 3"/>
          <p:cNvSpPr>
            <a:spLocks noGrp="1" noChangeArrowheads="1"/>
          </p:cNvSpPr>
          <p:nvPr>
            <p:ph type="body" idx="4294967295"/>
          </p:nvPr>
        </p:nvSpPr>
        <p:spPr>
          <a:xfrm>
            <a:off x="174812" y="4114800"/>
            <a:ext cx="4495800" cy="2286000"/>
          </a:xfrm>
          <a:prstGeom prst="rect">
            <a:avLst/>
          </a:prstGeom>
        </p:spPr>
        <p:txBody>
          <a:bodyPr/>
          <a:lstStyle/>
          <a:p>
            <a:pPr>
              <a:lnSpc>
                <a:spcPct val="90000"/>
              </a:lnSpc>
            </a:pPr>
            <a:r>
              <a:rPr lang="en-US" dirty="0" smtClean="0"/>
              <a:t>Meter liquid</a:t>
            </a:r>
          </a:p>
          <a:p>
            <a:pPr lvl="1">
              <a:lnSpc>
                <a:spcPct val="90000"/>
              </a:lnSpc>
            </a:pPr>
            <a:r>
              <a:rPr lang="en-US" dirty="0" smtClean="0"/>
              <a:t>Size </a:t>
            </a:r>
          </a:p>
          <a:p>
            <a:pPr>
              <a:lnSpc>
                <a:spcPct val="90000"/>
              </a:lnSpc>
            </a:pPr>
            <a:r>
              <a:rPr lang="en-US" dirty="0" smtClean="0"/>
              <a:t>Atomize (droplet size)</a:t>
            </a:r>
          </a:p>
          <a:p>
            <a:pPr lvl="1">
              <a:lnSpc>
                <a:spcPct val="90000"/>
              </a:lnSpc>
            </a:pPr>
            <a:r>
              <a:rPr lang="en-US" dirty="0" smtClean="0"/>
              <a:t>Type (Hollow, Solid Cone or Fan)</a:t>
            </a:r>
          </a:p>
          <a:p>
            <a:pPr lvl="1">
              <a:lnSpc>
                <a:spcPct val="90000"/>
              </a:lnSpc>
              <a:buFontTx/>
              <a:buNone/>
            </a:pPr>
            <a:endParaRPr lang="en-US" dirty="0" smtClean="0"/>
          </a:p>
          <a:p>
            <a:pPr>
              <a:lnSpc>
                <a:spcPct val="90000"/>
              </a:lnSpc>
            </a:pPr>
            <a:endParaRPr lang="en-US" dirty="0" smtClean="0"/>
          </a:p>
        </p:txBody>
      </p:sp>
      <p:pic>
        <p:nvPicPr>
          <p:cNvPr id="21508" name="Picture 4" descr="nozfm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95500"/>
            <a:ext cx="40386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fun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3886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099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5715000"/>
            <a:ext cx="8229600" cy="838200"/>
          </a:xfrm>
        </p:spPr>
        <p:txBody>
          <a:bodyPr/>
          <a:lstStyle/>
          <a:p>
            <a:r>
              <a:rPr lang="en-US" sz="2400" dirty="0" smtClean="0"/>
              <a:t>1/2x Droplet diameter = 8x Number of droplets</a:t>
            </a:r>
          </a:p>
        </p:txBody>
      </p:sp>
      <p:pic>
        <p:nvPicPr>
          <p:cNvPr id="23555" name="Picture 3" descr="Theoretical droplet coverag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381000"/>
            <a:ext cx="7861300" cy="5251450"/>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1199008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dirty="0" smtClean="0"/>
              <a:t>Improve Spray Deposition</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Fit </a:t>
            </a:r>
            <a:r>
              <a:rPr lang="en-US" dirty="0"/>
              <a:t>deflectors onto the top of the sprayer to direct air into the canopy</a:t>
            </a:r>
            <a:br>
              <a:rPr lang="en-US" dirty="0"/>
            </a:br>
            <a:endParaRPr lang="en-US" dirty="0" smtClean="0"/>
          </a:p>
          <a:p>
            <a:r>
              <a:rPr lang="en-US" dirty="0" smtClean="0"/>
              <a:t>Fit </a:t>
            </a:r>
            <a:r>
              <a:rPr lang="en-US" dirty="0"/>
              <a:t>deflectors onto the bottom of the sprayer to direct air up into the canopy</a:t>
            </a:r>
            <a:br>
              <a:rPr lang="en-US" dirty="0"/>
            </a:br>
            <a:endParaRPr lang="en-US" dirty="0" smtClean="0"/>
          </a:p>
          <a:p>
            <a:r>
              <a:rPr lang="en-US" dirty="0" smtClean="0"/>
              <a:t>Reduce </a:t>
            </a:r>
            <a:r>
              <a:rPr lang="en-US" dirty="0"/>
              <a:t>airflow by reducing fan </a:t>
            </a:r>
            <a:r>
              <a:rPr lang="en-US" dirty="0" smtClean="0"/>
              <a:t>speed</a:t>
            </a:r>
            <a:r>
              <a:rPr lang="en-US" dirty="0"/>
              <a:t/>
            </a:r>
            <a:br>
              <a:rPr lang="en-US" dirty="0"/>
            </a:br>
            <a:endParaRPr lang="en-US" dirty="0" smtClean="0"/>
          </a:p>
          <a:p>
            <a:r>
              <a:rPr lang="en-US" dirty="0" smtClean="0"/>
              <a:t>Research </a:t>
            </a:r>
            <a:r>
              <a:rPr lang="en-US" dirty="0"/>
              <a:t>results show a medium fan speed deposits pesticides as well as a high fan speed but also reduces off-target drift</a:t>
            </a:r>
            <a:br>
              <a:rPr lang="en-US" dirty="0"/>
            </a:br>
            <a:endParaRPr lang="en-US" dirty="0"/>
          </a:p>
        </p:txBody>
      </p:sp>
    </p:spTree>
    <p:extLst>
      <p:ext uri="{BB962C8B-B14F-4D97-AF65-F5344CB8AC3E}">
        <p14:creationId xmlns:p14="http://schemas.microsoft.com/office/powerpoint/2010/main" val="3118080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dirty="0" smtClean="0"/>
              <a:t>Nozzle Components (Hollow Cone)</a:t>
            </a:r>
          </a:p>
        </p:txBody>
      </p:sp>
      <p:sp>
        <p:nvSpPr>
          <p:cNvPr id="24579" name="Rectangle 3"/>
          <p:cNvSpPr>
            <a:spLocks noGrp="1" noChangeArrowheads="1"/>
          </p:cNvSpPr>
          <p:nvPr>
            <p:ph type="body" idx="1"/>
          </p:nvPr>
        </p:nvSpPr>
        <p:spPr/>
        <p:txBody>
          <a:bodyPr/>
          <a:lstStyle/>
          <a:p>
            <a:r>
              <a:rPr lang="en-US" altLang="en-US" smtClean="0"/>
              <a:t>Body</a:t>
            </a:r>
          </a:p>
          <a:p>
            <a:r>
              <a:rPr lang="en-US" altLang="en-US" smtClean="0"/>
              <a:t>Cap</a:t>
            </a:r>
          </a:p>
          <a:p>
            <a:r>
              <a:rPr lang="en-US" altLang="en-US" smtClean="0"/>
              <a:t>Strainer</a:t>
            </a:r>
          </a:p>
          <a:p>
            <a:r>
              <a:rPr lang="en-US" altLang="en-US" smtClean="0"/>
              <a:t>Disc (orfice)</a:t>
            </a:r>
          </a:p>
          <a:p>
            <a:r>
              <a:rPr lang="en-US" altLang="en-US" smtClean="0"/>
              <a:t>Core (whirl plate)</a:t>
            </a:r>
          </a:p>
          <a:p>
            <a:endParaRPr lang="en-US" altLang="en-US"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524000"/>
            <a:ext cx="5810250" cy="120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descr="disccore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08" y="3048000"/>
            <a:ext cx="44196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114208" y="4572000"/>
            <a:ext cx="4495800" cy="22860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90000"/>
              </a:lnSpc>
            </a:pPr>
            <a:r>
              <a:rPr lang="en-US" altLang="en-US" smtClean="0"/>
              <a:t>Meter liquid</a:t>
            </a:r>
          </a:p>
          <a:p>
            <a:pPr lvl="1">
              <a:lnSpc>
                <a:spcPct val="90000"/>
              </a:lnSpc>
            </a:pPr>
            <a:r>
              <a:rPr lang="en-US" altLang="en-US" smtClean="0"/>
              <a:t>Size </a:t>
            </a:r>
          </a:p>
          <a:p>
            <a:pPr>
              <a:lnSpc>
                <a:spcPct val="90000"/>
              </a:lnSpc>
            </a:pPr>
            <a:r>
              <a:rPr lang="en-US" altLang="en-US" smtClean="0"/>
              <a:t>Atomize (droplet size)</a:t>
            </a:r>
          </a:p>
          <a:p>
            <a:pPr lvl="1">
              <a:lnSpc>
                <a:spcPct val="90000"/>
              </a:lnSpc>
            </a:pPr>
            <a:r>
              <a:rPr lang="en-US" altLang="en-US" smtClean="0"/>
              <a:t>Type (Hollow, Solid Cone or Fan)</a:t>
            </a:r>
          </a:p>
          <a:p>
            <a:pPr lvl="1">
              <a:lnSpc>
                <a:spcPct val="90000"/>
              </a:lnSpc>
              <a:buFontTx/>
              <a:buNone/>
            </a:pPr>
            <a:endParaRPr lang="en-US" altLang="en-US" smtClean="0"/>
          </a:p>
          <a:p>
            <a:pPr>
              <a:lnSpc>
                <a:spcPct val="90000"/>
              </a:lnSpc>
            </a:pPr>
            <a:endParaRPr lang="en-US" altLang="en-US" dirty="0" smtClean="0"/>
          </a:p>
        </p:txBody>
      </p:sp>
    </p:spTree>
    <p:extLst>
      <p:ext uri="{BB962C8B-B14F-4D97-AF65-F5344CB8AC3E}">
        <p14:creationId xmlns:p14="http://schemas.microsoft.com/office/powerpoint/2010/main" val="1683489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639921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endParaRPr lang="en-US" altLang="en-US"/>
          </a:p>
        </p:txBody>
      </p:sp>
      <p:sp>
        <p:nvSpPr>
          <p:cNvPr id="25603" name="Rectangle 3"/>
          <p:cNvSpPr>
            <a:spLocks noChangeArrowheads="1"/>
          </p:cNvSpPr>
          <p:nvPr/>
        </p:nvSpPr>
        <p:spPr bwMode="auto">
          <a:xfrm>
            <a:off x="3124200" y="63992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eaLnBrk="1" hangingPunct="1"/>
            <a:endParaRPr lang="en-US" altLang="en-US"/>
          </a:p>
        </p:txBody>
      </p:sp>
      <p:sp>
        <p:nvSpPr>
          <p:cNvPr id="25604" name="Rectangle 4"/>
          <p:cNvSpPr>
            <a:spLocks noChangeArrowheads="1"/>
          </p:cNvSpPr>
          <p:nvPr/>
        </p:nvSpPr>
        <p:spPr bwMode="auto">
          <a:xfrm>
            <a:off x="1219200" y="228600"/>
            <a:ext cx="6192838" cy="701675"/>
          </a:xfrm>
          <a:prstGeom prst="rect">
            <a:avLst/>
          </a:prstGeom>
          <a:noFill/>
          <a:ln>
            <a:noFill/>
          </a:ln>
          <a:extLst/>
        </p:spPr>
        <p:txBody>
          <a:bodyPr wrap="none" lIns="92075" tIns="46038" rIns="92075" bIns="46038">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a:spcBef>
                <a:spcPct val="0"/>
              </a:spcBef>
              <a:buFontTx/>
              <a:buNone/>
            </a:pPr>
            <a:r>
              <a:rPr lang="en-US" altLang="en-US" sz="4000" dirty="0">
                <a:latin typeface="Times New Roman" pitchFamily="18" charset="0"/>
              </a:rPr>
              <a:t>MATERIALS AND WEAR</a:t>
            </a:r>
          </a:p>
        </p:txBody>
      </p:sp>
      <p:graphicFrame>
        <p:nvGraphicFramePr>
          <p:cNvPr id="25605" name="Object 5"/>
          <p:cNvGraphicFramePr>
            <a:graphicFrameLocks/>
          </p:cNvGraphicFramePr>
          <p:nvPr/>
        </p:nvGraphicFramePr>
        <p:xfrm>
          <a:off x="1219200" y="990600"/>
          <a:ext cx="6545263" cy="3657600"/>
        </p:xfrm>
        <a:graphic>
          <a:graphicData uri="http://schemas.openxmlformats.org/presentationml/2006/ole">
            <mc:AlternateContent xmlns:mc="http://schemas.openxmlformats.org/markup-compatibility/2006">
              <mc:Choice xmlns:v="urn:schemas-microsoft-com:vml" Requires="v">
                <p:oleObj spid="_x0000_s5214" name="Chart" r:id="rId3" imgW="7477010" imgH="4076730" progId="MSGraph.Chart.8">
                  <p:embed followColorScheme="full"/>
                </p:oleObj>
              </mc:Choice>
              <mc:Fallback>
                <p:oleObj name="Chart" r:id="rId3" imgW="7477010" imgH="4076730" progId="MSGraph.Chart.8">
                  <p:embed followColorScheme="full"/>
                  <p:pic>
                    <p:nvPicPr>
                      <p:cNvPr id="0" name=""/>
                      <p:cNvPicPr>
                        <a:picLocks noChangeArrowheads="1"/>
                      </p:cNvPicPr>
                      <p:nvPr/>
                    </p:nvPicPr>
                    <p:blipFill>
                      <a:blip r:embed="rId4"/>
                      <a:srcRect/>
                      <a:stretch>
                        <a:fillRect/>
                      </a:stretch>
                    </p:blipFill>
                    <p:spPr bwMode="auto">
                      <a:xfrm>
                        <a:off x="1219200" y="990600"/>
                        <a:ext cx="6545263" cy="3657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6" name="Rectangle 6"/>
          <p:cNvSpPr>
            <a:spLocks noChangeArrowheads="1"/>
          </p:cNvSpPr>
          <p:nvPr/>
        </p:nvSpPr>
        <p:spPr bwMode="auto">
          <a:xfrm>
            <a:off x="1143000" y="4800600"/>
            <a:ext cx="6267450" cy="984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eaLnBrk="0" hangingPunct="0">
              <a:defRPr sz="3000" b="1">
                <a:solidFill>
                  <a:schemeClr val="tx1"/>
                </a:solidFill>
                <a:latin typeface="Arial" charset="0"/>
              </a:defRPr>
            </a:lvl1pPr>
            <a:lvl2pPr marL="742950" indent="-285750" eaLnBrk="0" hangingPunct="0">
              <a:defRPr sz="3000" b="1">
                <a:solidFill>
                  <a:schemeClr val="tx1"/>
                </a:solidFill>
                <a:latin typeface="Arial" charset="0"/>
              </a:defRPr>
            </a:lvl2pPr>
            <a:lvl3pPr marL="1143000" indent="-228600" eaLnBrk="0" hangingPunct="0">
              <a:defRPr sz="3000" b="1">
                <a:solidFill>
                  <a:schemeClr val="tx1"/>
                </a:solidFill>
                <a:latin typeface="Arial" charset="0"/>
              </a:defRPr>
            </a:lvl3pPr>
            <a:lvl4pPr marL="1600200" indent="-228600" eaLnBrk="0" hangingPunct="0">
              <a:defRPr sz="3000" b="1">
                <a:solidFill>
                  <a:schemeClr val="tx1"/>
                </a:solidFill>
                <a:latin typeface="Arial" charset="0"/>
              </a:defRPr>
            </a:lvl4pPr>
            <a:lvl5pPr marL="2057400" indent="-228600" eaLnBrk="0" hangingPunct="0">
              <a:defRPr sz="3000" b="1">
                <a:solidFill>
                  <a:schemeClr val="tx1"/>
                </a:solidFill>
                <a:latin typeface="Arial" charset="0"/>
              </a:defRPr>
            </a:lvl5pPr>
            <a:lvl6pPr marL="2514600" indent="-228600" eaLnBrk="0" fontAlgn="base" hangingPunct="0">
              <a:spcBef>
                <a:spcPct val="20000"/>
              </a:spcBef>
              <a:spcAft>
                <a:spcPct val="0"/>
              </a:spcAft>
              <a:buChar char="•"/>
              <a:defRPr sz="3000" b="1">
                <a:solidFill>
                  <a:schemeClr val="tx1"/>
                </a:solidFill>
                <a:latin typeface="Arial" charset="0"/>
              </a:defRPr>
            </a:lvl6pPr>
            <a:lvl7pPr marL="2971800" indent="-228600" eaLnBrk="0" fontAlgn="base" hangingPunct="0">
              <a:spcBef>
                <a:spcPct val="20000"/>
              </a:spcBef>
              <a:spcAft>
                <a:spcPct val="0"/>
              </a:spcAft>
              <a:buChar char="•"/>
              <a:defRPr sz="3000" b="1">
                <a:solidFill>
                  <a:schemeClr val="tx1"/>
                </a:solidFill>
                <a:latin typeface="Arial" charset="0"/>
              </a:defRPr>
            </a:lvl7pPr>
            <a:lvl8pPr marL="3429000" indent="-228600" eaLnBrk="0" fontAlgn="base" hangingPunct="0">
              <a:spcBef>
                <a:spcPct val="20000"/>
              </a:spcBef>
              <a:spcAft>
                <a:spcPct val="0"/>
              </a:spcAft>
              <a:buChar char="•"/>
              <a:defRPr sz="3000" b="1">
                <a:solidFill>
                  <a:schemeClr val="tx1"/>
                </a:solidFill>
                <a:latin typeface="Arial" charset="0"/>
              </a:defRPr>
            </a:lvl8pPr>
            <a:lvl9pPr marL="3886200" indent="-228600" eaLnBrk="0" fontAlgn="base" hangingPunct="0">
              <a:spcBef>
                <a:spcPct val="20000"/>
              </a:spcBef>
              <a:spcAft>
                <a:spcPct val="0"/>
              </a:spcAft>
              <a:buChar char="•"/>
              <a:defRPr sz="3000" b="1">
                <a:solidFill>
                  <a:schemeClr val="tx1"/>
                </a:solidFill>
                <a:latin typeface="Arial" charset="0"/>
              </a:defRPr>
            </a:lvl9pPr>
          </a:lstStyle>
          <a:p>
            <a:pPr>
              <a:spcBef>
                <a:spcPct val="0"/>
              </a:spcBef>
              <a:buFontTx/>
              <a:buNone/>
            </a:pPr>
            <a:r>
              <a:rPr lang="en-US" altLang="en-US" sz="2800">
                <a:solidFill>
                  <a:schemeClr val="tx2"/>
                </a:solidFill>
                <a:latin typeface="Times New Roman" pitchFamily="18" charset="0"/>
              </a:rPr>
              <a:t>Percent increase in nozzle flow rate</a:t>
            </a:r>
          </a:p>
          <a:p>
            <a:pPr>
              <a:spcBef>
                <a:spcPct val="0"/>
              </a:spcBef>
              <a:buFontTx/>
              <a:buNone/>
            </a:pPr>
            <a:r>
              <a:rPr lang="en-US" altLang="en-US" sz="2800">
                <a:solidFill>
                  <a:schemeClr val="tx2"/>
                </a:solidFill>
                <a:latin typeface="Times New Roman" pitchFamily="18" charset="0"/>
              </a:rPr>
              <a:t>Flat-fan spray nozzles after 40 hour test</a:t>
            </a:r>
          </a:p>
        </p:txBody>
      </p:sp>
      <p:pic>
        <p:nvPicPr>
          <p:cNvPr id="25607" name="Picture 7" descr="ss-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228600"/>
            <a:ext cx="1219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24120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Preparing the Sprayer </a:t>
            </a:r>
            <a:endParaRPr lang="en-US" sz="3600" b="1" dirty="0"/>
          </a:p>
        </p:txBody>
      </p:sp>
      <p:sp>
        <p:nvSpPr>
          <p:cNvPr id="3" name="Content Placeholder 2"/>
          <p:cNvSpPr>
            <a:spLocks noGrp="1"/>
          </p:cNvSpPr>
          <p:nvPr>
            <p:ph idx="1"/>
          </p:nvPr>
        </p:nvSpPr>
        <p:spPr/>
        <p:txBody>
          <a:bodyPr>
            <a:normAutofit/>
          </a:bodyPr>
          <a:lstStyle/>
          <a:p>
            <a:r>
              <a:rPr lang="en-US" dirty="0"/>
              <a:t>Thoroughly clean all nozzles and screens to ensure proper operation.</a:t>
            </a:r>
          </a:p>
          <a:p>
            <a:r>
              <a:rPr lang="en-US" dirty="0"/>
              <a:t>Check all nozzles to see that they are the desired make and model.</a:t>
            </a:r>
          </a:p>
          <a:p>
            <a:r>
              <a:rPr lang="en-US" dirty="0"/>
              <a:t>Make sure that all spray patterns are uniform from each nozzle. Replace nozzles that do not have uniform spray patterns.</a:t>
            </a:r>
          </a:p>
          <a:p>
            <a:r>
              <a:rPr lang="en-US" dirty="0"/>
              <a:t>Be sure that all nozzles have the same volume of delivery. </a:t>
            </a:r>
            <a:endParaRPr lang="en-US" dirty="0" smtClean="0"/>
          </a:p>
          <a:p>
            <a:r>
              <a:rPr lang="en-US" dirty="0" smtClean="0"/>
              <a:t>Select </a:t>
            </a:r>
            <a:r>
              <a:rPr lang="en-US" dirty="0"/>
              <a:t>an operating </a:t>
            </a:r>
            <a:r>
              <a:rPr lang="en-US" dirty="0" smtClean="0"/>
              <a:t>speed. </a:t>
            </a:r>
            <a:r>
              <a:rPr lang="en-US" dirty="0"/>
              <a:t>When spraying, be sure to use the same speed used for calibrating.</a:t>
            </a:r>
          </a:p>
          <a:p>
            <a:r>
              <a:rPr lang="en-US" dirty="0"/>
              <a:t>Select an operating pressure. Adjust pressure to desired psi while the pump is operating at normal speed. </a:t>
            </a:r>
          </a:p>
          <a:p>
            <a:endParaRPr lang="en-US" dirty="0"/>
          </a:p>
        </p:txBody>
      </p:sp>
    </p:spTree>
    <p:extLst>
      <p:ext uri="{BB962C8B-B14F-4D97-AF65-F5344CB8AC3E}">
        <p14:creationId xmlns:p14="http://schemas.microsoft.com/office/powerpoint/2010/main" val="17511958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17802</TotalTime>
  <Words>1081</Words>
  <Application>Microsoft Office PowerPoint</Application>
  <PresentationFormat>On-screen Show (4:3)</PresentationFormat>
  <Paragraphs>211</Paragraphs>
  <Slides>38</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Clarity</vt:lpstr>
      <vt:lpstr>Chart</vt:lpstr>
      <vt:lpstr>Equation</vt:lpstr>
      <vt:lpstr>Sprayer Calibration Workshop</vt:lpstr>
      <vt:lpstr>Why Calibrate?</vt:lpstr>
      <vt:lpstr>Improve Spray Deposition</vt:lpstr>
      <vt:lpstr>Spray Nozzles</vt:lpstr>
      <vt:lpstr>1/2x Droplet diameter = 8x Number of droplets</vt:lpstr>
      <vt:lpstr>Improve Spray Deposition</vt:lpstr>
      <vt:lpstr>Nozzle Components (Hollow Cone)</vt:lpstr>
      <vt:lpstr>PowerPoint Presentation</vt:lpstr>
      <vt:lpstr>Preparing the Sprayer </vt:lpstr>
      <vt:lpstr>SPEED</vt:lpstr>
      <vt:lpstr>Application Rate</vt:lpstr>
      <vt:lpstr>Target spraying</vt:lpstr>
      <vt:lpstr>PowerPoint Presentation</vt:lpstr>
      <vt:lpstr>Nozzle Selection Example</vt:lpstr>
      <vt:lpstr>PowerPoint Presentation</vt:lpstr>
      <vt:lpstr>PowerPoint Presentation</vt:lpstr>
      <vt:lpstr>PowerPoint Presentation</vt:lpstr>
      <vt:lpstr>Effect of Speed on GPA</vt:lpstr>
      <vt:lpstr>Example: Known</vt:lpstr>
      <vt:lpstr>Calculate per Nozzle</vt:lpstr>
      <vt:lpstr>Unknowns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GPA now??</vt:lpstr>
      <vt:lpstr>PowerPoint Presentation</vt:lpstr>
      <vt:lpstr>PowerPoint Presentation</vt:lpstr>
      <vt:lpstr>Peach tree and air blast sprayer  Early Season</vt:lpstr>
      <vt:lpstr>PowerPoint Presentation</vt:lpstr>
      <vt:lpstr>AIR BLAST SPRAYER CALIBRATION </vt:lpstr>
      <vt:lpstr>To check actual output:</vt:lpstr>
      <vt:lpstr>To check actual output:</vt:lpstr>
      <vt:lpstr>To check actual output:</vt:lpstr>
      <vt:lpstr>3 Choices to adjust sprayer GPA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 Rains Dell Latitude 300</dc:creator>
  <cp:lastModifiedBy>Glen Rains Dell Latitude 300</cp:lastModifiedBy>
  <cp:revision>337</cp:revision>
  <cp:lastPrinted>2013-09-10T18:29:57Z</cp:lastPrinted>
  <dcterms:created xsi:type="dcterms:W3CDTF">2013-08-22T02:42:58Z</dcterms:created>
  <dcterms:modified xsi:type="dcterms:W3CDTF">2015-08-11T03:07:40Z</dcterms:modified>
</cp:coreProperties>
</file>