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41"/>
  </p:notesMasterIdLst>
  <p:handoutMasterIdLst>
    <p:handoutMasterId r:id="rId42"/>
  </p:handoutMasterIdLst>
  <p:sldIdLst>
    <p:sldId id="400" r:id="rId2"/>
    <p:sldId id="401" r:id="rId3"/>
    <p:sldId id="402" r:id="rId4"/>
    <p:sldId id="424" r:id="rId5"/>
    <p:sldId id="298" r:id="rId6"/>
    <p:sldId id="426" r:id="rId7"/>
    <p:sldId id="461" r:id="rId8"/>
    <p:sldId id="411" r:id="rId9"/>
    <p:sldId id="431" r:id="rId10"/>
    <p:sldId id="463" r:id="rId11"/>
    <p:sldId id="447" r:id="rId12"/>
    <p:sldId id="432" r:id="rId13"/>
    <p:sldId id="448" r:id="rId14"/>
    <p:sldId id="474" r:id="rId15"/>
    <p:sldId id="449" r:id="rId16"/>
    <p:sldId id="465" r:id="rId17"/>
    <p:sldId id="467" r:id="rId18"/>
    <p:sldId id="468" r:id="rId19"/>
    <p:sldId id="436" r:id="rId20"/>
    <p:sldId id="362" r:id="rId21"/>
    <p:sldId id="471" r:id="rId22"/>
    <p:sldId id="437" r:id="rId23"/>
    <p:sldId id="275" r:id="rId24"/>
    <p:sldId id="435" r:id="rId25"/>
    <p:sldId id="272" r:id="rId26"/>
    <p:sldId id="469" r:id="rId27"/>
    <p:sldId id="378" r:id="rId28"/>
    <p:sldId id="477" r:id="rId29"/>
    <p:sldId id="475" r:id="rId30"/>
    <p:sldId id="476" r:id="rId31"/>
    <p:sldId id="479" r:id="rId32"/>
    <p:sldId id="470" r:id="rId33"/>
    <p:sldId id="473" r:id="rId34"/>
    <p:sldId id="478" r:id="rId35"/>
    <p:sldId id="306" r:id="rId36"/>
    <p:sldId id="407" r:id="rId37"/>
    <p:sldId id="425" r:id="rId38"/>
    <p:sldId id="405" r:id="rId39"/>
    <p:sldId id="423" r:id="rId40"/>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FFFF66"/>
    <a:srgbClr val="00009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1" autoAdjust="0"/>
    <p:restoredTop sz="92516" autoAdjust="0"/>
  </p:normalViewPr>
  <p:slideViewPr>
    <p:cSldViewPr>
      <p:cViewPr varScale="1">
        <p:scale>
          <a:sx n="69" d="100"/>
          <a:sy n="69" d="100"/>
        </p:scale>
        <p:origin x="70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38" d="100"/>
          <a:sy n="38" d="100"/>
        </p:scale>
        <p:origin x="-1608"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211513" cy="457200"/>
          </a:xfrm>
          <a:prstGeom prst="rect">
            <a:avLst/>
          </a:prstGeom>
          <a:noFill/>
          <a:ln w="12700">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21507" name="Rectangle 3"/>
          <p:cNvSpPr>
            <a:spLocks noGrp="1" noChangeArrowheads="1"/>
          </p:cNvSpPr>
          <p:nvPr>
            <p:ph type="dt" sz="quarter" idx="1"/>
          </p:nvPr>
        </p:nvSpPr>
        <p:spPr bwMode="auto">
          <a:xfrm>
            <a:off x="4103689" y="0"/>
            <a:ext cx="3211512" cy="457200"/>
          </a:xfrm>
          <a:prstGeom prst="rect">
            <a:avLst/>
          </a:prstGeom>
          <a:noFill/>
          <a:ln w="12700">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21508" name="Rectangle 4"/>
          <p:cNvSpPr>
            <a:spLocks noGrp="1" noChangeArrowheads="1"/>
          </p:cNvSpPr>
          <p:nvPr>
            <p:ph type="ftr" sz="quarter" idx="2"/>
          </p:nvPr>
        </p:nvSpPr>
        <p:spPr bwMode="auto">
          <a:xfrm>
            <a:off x="0" y="9144000"/>
            <a:ext cx="3211513" cy="457200"/>
          </a:xfrm>
          <a:prstGeom prst="rect">
            <a:avLst/>
          </a:prstGeom>
          <a:noFill/>
          <a:ln w="12700">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21509" name="Rectangle 5"/>
          <p:cNvSpPr>
            <a:spLocks noGrp="1" noChangeArrowheads="1"/>
          </p:cNvSpPr>
          <p:nvPr>
            <p:ph type="sldNum" sz="quarter" idx="3"/>
          </p:nvPr>
        </p:nvSpPr>
        <p:spPr bwMode="auto">
          <a:xfrm>
            <a:off x="4103689" y="9144000"/>
            <a:ext cx="3211512" cy="457200"/>
          </a:xfrm>
          <a:prstGeom prst="rect">
            <a:avLst/>
          </a:prstGeom>
          <a:noFill/>
          <a:ln w="12700">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eaLnBrk="0" hangingPunct="0">
              <a:defRPr sz="1200" smtClean="0">
                <a:latin typeface="Times New Roman" panose="02020603050405020304" pitchFamily="18" charset="0"/>
              </a:defRPr>
            </a:lvl1pPr>
          </a:lstStyle>
          <a:p>
            <a:pPr>
              <a:defRPr/>
            </a:pPr>
            <a:fld id="{830FDA4E-6B4C-4779-A1B9-F770FF371588}" type="slidenum">
              <a:rPr lang="en-US" altLang="en-US"/>
              <a:pPr>
                <a:defRPr/>
              </a:pPr>
              <a:t>‹#›</a:t>
            </a:fld>
            <a:endParaRPr lang="en-US" altLang="en-US"/>
          </a:p>
        </p:txBody>
      </p:sp>
    </p:spTree>
    <p:extLst>
      <p:ext uri="{BB962C8B-B14F-4D97-AF65-F5344CB8AC3E}">
        <p14:creationId xmlns:p14="http://schemas.microsoft.com/office/powerpoint/2010/main" val="3184492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6143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bwMode="auto">
          <a:xfrm>
            <a:off x="1219200" y="685800"/>
            <a:ext cx="4876800" cy="36576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p:cNvSpPr>
            <a:spLocks noGrp="1" noChangeArrowheads="1"/>
          </p:cNvSpPr>
          <p:nvPr>
            <p:ph type="body" idx="1"/>
          </p:nvPr>
        </p:nvSpPr>
        <p:spPr bwMode="auto">
          <a:xfrm>
            <a:off x="981075" y="4572000"/>
            <a:ext cx="5353050" cy="4343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dirty="0" smtClean="0"/>
          </a:p>
        </p:txBody>
      </p:sp>
    </p:spTree>
    <p:extLst>
      <p:ext uri="{BB962C8B-B14F-4D97-AF65-F5344CB8AC3E}">
        <p14:creationId xmlns:p14="http://schemas.microsoft.com/office/powerpoint/2010/main" val="1612639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bwMode="auto">
          <a:xfrm>
            <a:off x="1219200" y="685800"/>
            <a:ext cx="4876800" cy="36576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p:cNvSpPr>
            <a:spLocks noGrp="1" noChangeArrowheads="1"/>
          </p:cNvSpPr>
          <p:nvPr>
            <p:ph type="body" idx="1"/>
          </p:nvPr>
        </p:nvSpPr>
        <p:spPr bwMode="auto">
          <a:xfrm>
            <a:off x="981075" y="4572000"/>
            <a:ext cx="5353050" cy="4343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dirty="0" smtClean="0"/>
          </a:p>
        </p:txBody>
      </p:sp>
    </p:spTree>
    <p:extLst>
      <p:ext uri="{BB962C8B-B14F-4D97-AF65-F5344CB8AC3E}">
        <p14:creationId xmlns:p14="http://schemas.microsoft.com/office/powerpoint/2010/main" val="840505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bwMode="auto">
          <a:xfrm>
            <a:off x="1219200" y="685800"/>
            <a:ext cx="4876800" cy="36576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p:cNvSpPr>
            <a:spLocks noGrp="1" noChangeArrowheads="1"/>
          </p:cNvSpPr>
          <p:nvPr>
            <p:ph type="body" idx="1"/>
          </p:nvPr>
        </p:nvSpPr>
        <p:spPr bwMode="auto">
          <a:xfrm>
            <a:off x="981075" y="4572000"/>
            <a:ext cx="5353050" cy="4343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dirty="0" smtClean="0"/>
          </a:p>
        </p:txBody>
      </p:sp>
    </p:spTree>
    <p:extLst>
      <p:ext uri="{BB962C8B-B14F-4D97-AF65-F5344CB8AC3E}">
        <p14:creationId xmlns:p14="http://schemas.microsoft.com/office/powerpoint/2010/main" val="2063208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bwMode="auto">
          <a:xfrm>
            <a:off x="1219200" y="685800"/>
            <a:ext cx="4876800" cy="36576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p:cNvSpPr>
            <a:spLocks noGrp="1" noChangeArrowheads="1"/>
          </p:cNvSpPr>
          <p:nvPr>
            <p:ph type="body" idx="1"/>
          </p:nvPr>
        </p:nvSpPr>
        <p:spPr bwMode="auto">
          <a:xfrm>
            <a:off x="981075" y="4572000"/>
            <a:ext cx="5353050" cy="4343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dirty="0" smtClean="0"/>
          </a:p>
        </p:txBody>
      </p:sp>
    </p:spTree>
    <p:extLst>
      <p:ext uri="{BB962C8B-B14F-4D97-AF65-F5344CB8AC3E}">
        <p14:creationId xmlns:p14="http://schemas.microsoft.com/office/powerpoint/2010/main" val="1073530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bwMode="auto">
          <a:xfrm>
            <a:off x="1219200" y="685800"/>
            <a:ext cx="4876800" cy="36576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p:cNvSpPr>
            <a:spLocks noGrp="1" noChangeArrowheads="1"/>
          </p:cNvSpPr>
          <p:nvPr>
            <p:ph type="body" idx="1"/>
          </p:nvPr>
        </p:nvSpPr>
        <p:spPr bwMode="auto">
          <a:xfrm>
            <a:off x="981075" y="4572000"/>
            <a:ext cx="5353050" cy="4343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dirty="0" smtClean="0"/>
          </a:p>
        </p:txBody>
      </p:sp>
    </p:spTree>
    <p:extLst>
      <p:ext uri="{BB962C8B-B14F-4D97-AF65-F5344CB8AC3E}">
        <p14:creationId xmlns:p14="http://schemas.microsoft.com/office/powerpoint/2010/main" val="3934040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a:prstGeom prst="rect">
            <a:avLst/>
          </a:prstGeom>
          <a:noFill/>
          <a:ln w="12700">
            <a:solidFill>
              <a:prstClr val="black"/>
            </a:solidFill>
          </a:ln>
        </p:spPr>
      </p:sp>
      <p:sp>
        <p:nvSpPr>
          <p:cNvPr id="3" name="Notes Placeholder 2"/>
          <p:cNvSpPr>
            <a:spLocks noGrp="1"/>
          </p:cNvSpPr>
          <p:nvPr>
            <p:ph type="body" idx="1"/>
          </p:nvPr>
        </p:nvSpPr>
        <p:spPr>
          <a:xfrm>
            <a:off x="731838" y="4621213"/>
            <a:ext cx="5851525" cy="3779837"/>
          </a:xfrm>
          <a:prstGeom prst="rect">
            <a:avLst/>
          </a:prstGeom>
        </p:spPr>
        <p:txBody>
          <a:bodyPr/>
          <a:lstStyle/>
          <a:p>
            <a:endParaRPr lang="en-US" dirty="0"/>
          </a:p>
        </p:txBody>
      </p:sp>
    </p:spTree>
    <p:extLst>
      <p:ext uri="{BB962C8B-B14F-4D97-AF65-F5344CB8AC3E}">
        <p14:creationId xmlns:p14="http://schemas.microsoft.com/office/powerpoint/2010/main" val="3649672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7185C1-FC16-4440-B4F4-BE2463CB5E33}" type="slidenum">
              <a:rPr lang="en-US" altLang="en-US"/>
              <a:pPr>
                <a:defRPr/>
              </a:pPr>
              <a:t>‹#›</a:t>
            </a:fld>
            <a:endParaRPr lang="en-US" altLang="en-US"/>
          </a:p>
        </p:txBody>
      </p:sp>
    </p:spTree>
    <p:extLst>
      <p:ext uri="{BB962C8B-B14F-4D97-AF65-F5344CB8AC3E}">
        <p14:creationId xmlns:p14="http://schemas.microsoft.com/office/powerpoint/2010/main" val="1400267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CD17BF-351A-420E-9BED-47ADC4089E70}" type="slidenum">
              <a:rPr lang="en-US" altLang="en-US"/>
              <a:pPr>
                <a:defRPr/>
              </a:pPr>
              <a:t>‹#›</a:t>
            </a:fld>
            <a:endParaRPr lang="en-US" altLang="en-US"/>
          </a:p>
        </p:txBody>
      </p:sp>
    </p:spTree>
    <p:extLst>
      <p:ext uri="{BB962C8B-B14F-4D97-AF65-F5344CB8AC3E}">
        <p14:creationId xmlns:p14="http://schemas.microsoft.com/office/powerpoint/2010/main" val="26988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AB8844-0762-4413-A550-984C1EC5066F}" type="slidenum">
              <a:rPr lang="en-US" altLang="en-US"/>
              <a:pPr>
                <a:defRPr/>
              </a:pPr>
              <a:t>‹#›</a:t>
            </a:fld>
            <a:endParaRPr lang="en-US" altLang="en-US"/>
          </a:p>
        </p:txBody>
      </p:sp>
    </p:spTree>
    <p:extLst>
      <p:ext uri="{BB962C8B-B14F-4D97-AF65-F5344CB8AC3E}">
        <p14:creationId xmlns:p14="http://schemas.microsoft.com/office/powerpoint/2010/main" val="263039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pPr lvl="0"/>
            <a:endParaRPr lang="en-US" noProof="0" dirty="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44D7AC-57D8-4FE7-B42B-4D259509EB15}" type="slidenum">
              <a:rPr lang="en-US" altLang="en-US"/>
              <a:pPr>
                <a:defRPr/>
              </a:pPr>
              <a:t>‹#›</a:t>
            </a:fld>
            <a:endParaRPr lang="en-US" altLang="en-US"/>
          </a:p>
        </p:txBody>
      </p:sp>
    </p:spTree>
    <p:extLst>
      <p:ext uri="{BB962C8B-B14F-4D97-AF65-F5344CB8AC3E}">
        <p14:creationId xmlns:p14="http://schemas.microsoft.com/office/powerpoint/2010/main" val="453879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dirty="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6D90F0-B002-4C99-9960-37BABC817A4C}" type="slidenum">
              <a:rPr lang="en-US" altLang="en-US"/>
              <a:pPr>
                <a:defRPr/>
              </a:pPr>
              <a:t>‹#›</a:t>
            </a:fld>
            <a:endParaRPr lang="en-US" altLang="en-US"/>
          </a:p>
        </p:txBody>
      </p:sp>
    </p:spTree>
    <p:extLst>
      <p:ext uri="{BB962C8B-B14F-4D97-AF65-F5344CB8AC3E}">
        <p14:creationId xmlns:p14="http://schemas.microsoft.com/office/powerpoint/2010/main" val="477792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A3448-134C-4CA7-B0FA-F76CA12865AE}" type="slidenum">
              <a:rPr lang="en-US" altLang="en-US"/>
              <a:pPr>
                <a:defRPr/>
              </a:pPr>
              <a:t>‹#›</a:t>
            </a:fld>
            <a:endParaRPr lang="en-US" altLang="en-US"/>
          </a:p>
        </p:txBody>
      </p:sp>
    </p:spTree>
    <p:extLst>
      <p:ext uri="{BB962C8B-B14F-4D97-AF65-F5344CB8AC3E}">
        <p14:creationId xmlns:p14="http://schemas.microsoft.com/office/powerpoint/2010/main" val="249195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275EF0-673A-4062-96DF-B194FF834EF2}" type="slidenum">
              <a:rPr lang="en-US" altLang="en-US"/>
              <a:pPr>
                <a:defRPr/>
              </a:pPr>
              <a:t>‹#›</a:t>
            </a:fld>
            <a:endParaRPr lang="en-US" altLang="en-US"/>
          </a:p>
        </p:txBody>
      </p:sp>
    </p:spTree>
    <p:extLst>
      <p:ext uri="{BB962C8B-B14F-4D97-AF65-F5344CB8AC3E}">
        <p14:creationId xmlns:p14="http://schemas.microsoft.com/office/powerpoint/2010/main" val="2596366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7587A8-8A09-494A-A1C9-A811FC59DA0E}" type="slidenum">
              <a:rPr lang="en-US" altLang="en-US"/>
              <a:pPr>
                <a:defRPr/>
              </a:pPr>
              <a:t>‹#›</a:t>
            </a:fld>
            <a:endParaRPr lang="en-US" altLang="en-US"/>
          </a:p>
        </p:txBody>
      </p:sp>
    </p:spTree>
    <p:extLst>
      <p:ext uri="{BB962C8B-B14F-4D97-AF65-F5344CB8AC3E}">
        <p14:creationId xmlns:p14="http://schemas.microsoft.com/office/powerpoint/2010/main" val="1719364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B079CA3-B4CA-4B73-8493-6094C75DFD4B}" type="slidenum">
              <a:rPr lang="en-US" altLang="en-US"/>
              <a:pPr>
                <a:defRPr/>
              </a:pPr>
              <a:t>‹#›</a:t>
            </a:fld>
            <a:endParaRPr lang="en-US" altLang="en-US"/>
          </a:p>
        </p:txBody>
      </p:sp>
    </p:spTree>
    <p:extLst>
      <p:ext uri="{BB962C8B-B14F-4D97-AF65-F5344CB8AC3E}">
        <p14:creationId xmlns:p14="http://schemas.microsoft.com/office/powerpoint/2010/main" val="3347304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3046A63-6C03-486F-801A-621D6D6251F8}" type="slidenum">
              <a:rPr lang="en-US" altLang="en-US"/>
              <a:pPr>
                <a:defRPr/>
              </a:pPr>
              <a:t>‹#›</a:t>
            </a:fld>
            <a:endParaRPr lang="en-US" altLang="en-US"/>
          </a:p>
        </p:txBody>
      </p:sp>
    </p:spTree>
    <p:extLst>
      <p:ext uri="{BB962C8B-B14F-4D97-AF65-F5344CB8AC3E}">
        <p14:creationId xmlns:p14="http://schemas.microsoft.com/office/powerpoint/2010/main" val="257245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22797DC-E281-4FA0-8675-B100D5573F9A}" type="slidenum">
              <a:rPr lang="en-US" altLang="en-US"/>
              <a:pPr>
                <a:defRPr/>
              </a:pPr>
              <a:t>‹#›</a:t>
            </a:fld>
            <a:endParaRPr lang="en-US" altLang="en-US" dirty="0"/>
          </a:p>
        </p:txBody>
      </p:sp>
    </p:spTree>
    <p:extLst>
      <p:ext uri="{BB962C8B-B14F-4D97-AF65-F5344CB8AC3E}">
        <p14:creationId xmlns:p14="http://schemas.microsoft.com/office/powerpoint/2010/main" val="3071621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5011DB-B8A7-4C11-84D9-7303631EE2ED}" type="slidenum">
              <a:rPr lang="en-US" altLang="en-US"/>
              <a:pPr>
                <a:defRPr/>
              </a:pPr>
              <a:t>‹#›</a:t>
            </a:fld>
            <a:endParaRPr lang="en-US" altLang="en-US"/>
          </a:p>
        </p:txBody>
      </p:sp>
    </p:spTree>
    <p:extLst>
      <p:ext uri="{BB962C8B-B14F-4D97-AF65-F5344CB8AC3E}">
        <p14:creationId xmlns:p14="http://schemas.microsoft.com/office/powerpoint/2010/main" val="1214936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325626-CF64-4FE4-BC5F-720BE2B2A999}" type="slidenum">
              <a:rPr lang="en-US" altLang="en-US"/>
              <a:pPr>
                <a:defRPr/>
              </a:pPr>
              <a:t>‹#›</a:t>
            </a:fld>
            <a:endParaRPr lang="en-US" altLang="en-US"/>
          </a:p>
        </p:txBody>
      </p:sp>
    </p:spTree>
    <p:extLst>
      <p:ext uri="{BB962C8B-B14F-4D97-AF65-F5344CB8AC3E}">
        <p14:creationId xmlns:p14="http://schemas.microsoft.com/office/powerpoint/2010/main" val="3702780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2"/>
            </a:gs>
            <a:gs pos="100000">
              <a:srgbClr val="0000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14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614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614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8EEC34F4-E698-433D-B751-2C3B45DBA2DD}" type="slidenum">
              <a:rPr lang="en-US" altLang="en-US"/>
              <a:pPr>
                <a:defRPr/>
              </a:pPr>
              <a:t>‹#›</a:t>
            </a:fld>
            <a:endParaRPr lang="en-US" altLang="en-US"/>
          </a:p>
        </p:txBody>
      </p:sp>
      <p:sp>
        <p:nvSpPr>
          <p:cNvPr id="1031" name="Text Box 7"/>
          <p:cNvSpPr txBox="1">
            <a:spLocks noChangeArrowheads="1"/>
          </p:cNvSpPr>
          <p:nvPr userDrawn="1"/>
        </p:nvSpPr>
        <p:spPr bwMode="auto">
          <a:xfrm>
            <a:off x="0" y="0"/>
            <a:ext cx="21948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2400" i="1" dirty="0" smtClean="0">
                <a:solidFill>
                  <a:srgbClr val="FFC000"/>
                </a:solidFill>
                <a:latin typeface="Arial Unicode MS" pitchFamily="34" charset="-128"/>
              </a:rPr>
              <a:t>Grape Cultivars</a:t>
            </a:r>
          </a:p>
        </p:txBody>
      </p:sp>
      <p:pic>
        <p:nvPicPr>
          <p:cNvPr id="2" name="Picture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772400" y="6335768"/>
            <a:ext cx="1188478" cy="385707"/>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Lst>
  <p:txStyles>
    <p:titleStyle>
      <a:lvl1pPr algn="ctr" rtl="0" eaLnBrk="0" fontAlgn="base" hangingPunct="0">
        <a:spcBef>
          <a:spcPct val="0"/>
        </a:spcBef>
        <a:spcAft>
          <a:spcPct val="0"/>
        </a:spcAft>
        <a:defRPr sz="4400">
          <a:solidFill>
            <a:srgbClr val="FFFF66"/>
          </a:solidFill>
          <a:latin typeface="+mj-lt"/>
          <a:ea typeface="+mj-ea"/>
          <a:cs typeface="+mj-cs"/>
        </a:defRPr>
      </a:lvl1pPr>
      <a:lvl2pPr algn="ctr" rtl="0" eaLnBrk="0" fontAlgn="base" hangingPunct="0">
        <a:spcBef>
          <a:spcPct val="0"/>
        </a:spcBef>
        <a:spcAft>
          <a:spcPct val="0"/>
        </a:spcAft>
        <a:defRPr sz="4400">
          <a:solidFill>
            <a:srgbClr val="FFFF66"/>
          </a:solidFill>
          <a:latin typeface="Arial" charset="0"/>
        </a:defRPr>
      </a:lvl2pPr>
      <a:lvl3pPr algn="ctr" rtl="0" eaLnBrk="0" fontAlgn="base" hangingPunct="0">
        <a:spcBef>
          <a:spcPct val="0"/>
        </a:spcBef>
        <a:spcAft>
          <a:spcPct val="0"/>
        </a:spcAft>
        <a:defRPr sz="4400">
          <a:solidFill>
            <a:srgbClr val="FFFF66"/>
          </a:solidFill>
          <a:latin typeface="Arial" charset="0"/>
        </a:defRPr>
      </a:lvl3pPr>
      <a:lvl4pPr algn="ctr" rtl="0" eaLnBrk="0" fontAlgn="base" hangingPunct="0">
        <a:spcBef>
          <a:spcPct val="0"/>
        </a:spcBef>
        <a:spcAft>
          <a:spcPct val="0"/>
        </a:spcAft>
        <a:defRPr sz="4400">
          <a:solidFill>
            <a:srgbClr val="FFFF66"/>
          </a:solidFill>
          <a:latin typeface="Arial" charset="0"/>
        </a:defRPr>
      </a:lvl4pPr>
      <a:lvl5pPr algn="ctr" rtl="0" eaLnBrk="0" fontAlgn="base" hangingPunct="0">
        <a:spcBef>
          <a:spcPct val="0"/>
        </a:spcBef>
        <a:spcAft>
          <a:spcPct val="0"/>
        </a:spcAft>
        <a:defRPr sz="4400">
          <a:solidFill>
            <a:srgbClr val="FFFF66"/>
          </a:solidFill>
          <a:latin typeface="Arial" charset="0"/>
        </a:defRPr>
      </a:lvl5pPr>
      <a:lvl6pPr marL="457200" algn="ctr" rtl="0" fontAlgn="base">
        <a:spcBef>
          <a:spcPct val="0"/>
        </a:spcBef>
        <a:spcAft>
          <a:spcPct val="0"/>
        </a:spcAft>
        <a:defRPr sz="4400">
          <a:solidFill>
            <a:srgbClr val="FFFF66"/>
          </a:solidFill>
          <a:latin typeface="Arial" charset="0"/>
        </a:defRPr>
      </a:lvl6pPr>
      <a:lvl7pPr marL="914400" algn="ctr" rtl="0" fontAlgn="base">
        <a:spcBef>
          <a:spcPct val="0"/>
        </a:spcBef>
        <a:spcAft>
          <a:spcPct val="0"/>
        </a:spcAft>
        <a:defRPr sz="4400">
          <a:solidFill>
            <a:srgbClr val="FFFF66"/>
          </a:solidFill>
          <a:latin typeface="Arial" charset="0"/>
        </a:defRPr>
      </a:lvl7pPr>
      <a:lvl8pPr marL="1371600" algn="ctr" rtl="0" fontAlgn="base">
        <a:spcBef>
          <a:spcPct val="0"/>
        </a:spcBef>
        <a:spcAft>
          <a:spcPct val="0"/>
        </a:spcAft>
        <a:defRPr sz="4400">
          <a:solidFill>
            <a:srgbClr val="FFFF66"/>
          </a:solidFill>
          <a:latin typeface="Arial" charset="0"/>
        </a:defRPr>
      </a:lvl8pPr>
      <a:lvl9pPr marL="1828800" algn="ctr" rtl="0" fontAlgn="base">
        <a:spcBef>
          <a:spcPct val="0"/>
        </a:spcBef>
        <a:spcAft>
          <a:spcPct val="0"/>
        </a:spcAft>
        <a:defRPr sz="4400">
          <a:solidFill>
            <a:srgbClr val="FFFF66"/>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westernmaryland.umd.edu/viticulturesmallfruit.htm" TargetMode="External"/><Relationship Id="rId2" Type="http://schemas.openxmlformats.org/officeDocument/2006/relationships/hyperlink" Target="mailto:jfiola@umd.edu" TargetMode="Externa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extension.umd.edu/smallfruit"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43.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ww.westernmaryland.umd.edu/viticulturesmallfruit.htm" TargetMode="External"/><Relationship Id="rId2" Type="http://schemas.openxmlformats.org/officeDocument/2006/relationships/hyperlink" Target="mailto:jfiola@umd.edu" TargetMode="Externa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extension.umd.edu/smallfrui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76200" y="3305175"/>
            <a:ext cx="91440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lnSpc>
                <a:spcPct val="50000"/>
              </a:lnSpc>
              <a:spcBef>
                <a:spcPct val="50000"/>
              </a:spcBef>
              <a:buFontTx/>
              <a:buNone/>
            </a:pPr>
            <a:r>
              <a:rPr lang="en-US" altLang="en-US" sz="2800" b="1"/>
              <a:t>Joseph A. Fiola, Ph.D.</a:t>
            </a:r>
          </a:p>
          <a:p>
            <a:pPr algn="ctr" eaLnBrk="1" hangingPunct="1">
              <a:lnSpc>
                <a:spcPct val="50000"/>
              </a:lnSpc>
              <a:spcBef>
                <a:spcPct val="50000"/>
              </a:spcBef>
              <a:buFontTx/>
              <a:buNone/>
            </a:pPr>
            <a:r>
              <a:rPr lang="en-US" altLang="en-US" sz="2800" b="1"/>
              <a:t>Specialist in Viticulture and Small Fruit</a:t>
            </a:r>
          </a:p>
          <a:p>
            <a:pPr algn="ctr" eaLnBrk="1" hangingPunct="1">
              <a:lnSpc>
                <a:spcPct val="50000"/>
              </a:lnSpc>
              <a:spcBef>
                <a:spcPct val="50000"/>
              </a:spcBef>
              <a:buFontTx/>
              <a:buNone/>
            </a:pPr>
            <a:r>
              <a:rPr lang="en-US" altLang="en-US" sz="2400"/>
              <a:t>Western MD Research &amp; Education Center</a:t>
            </a:r>
          </a:p>
          <a:p>
            <a:pPr algn="ctr" eaLnBrk="1" hangingPunct="1">
              <a:spcBef>
                <a:spcPct val="0"/>
              </a:spcBef>
              <a:buFontTx/>
              <a:buNone/>
            </a:pPr>
            <a:r>
              <a:rPr lang="en-US" altLang="en-US" sz="2400"/>
              <a:t>18330 Keedysville Road</a:t>
            </a:r>
          </a:p>
          <a:p>
            <a:pPr algn="ctr" eaLnBrk="1" hangingPunct="1">
              <a:spcBef>
                <a:spcPct val="0"/>
              </a:spcBef>
              <a:buFontTx/>
              <a:buNone/>
            </a:pPr>
            <a:r>
              <a:rPr lang="en-US" altLang="en-US" sz="2400"/>
              <a:t>Keedysville, MD  21756-1104</a:t>
            </a:r>
          </a:p>
          <a:p>
            <a:pPr algn="ctr" eaLnBrk="1" hangingPunct="1">
              <a:spcBef>
                <a:spcPct val="0"/>
              </a:spcBef>
              <a:buFontTx/>
              <a:buNone/>
            </a:pPr>
            <a:r>
              <a:rPr lang="en-US" altLang="en-US" sz="2400"/>
              <a:t>301-432-2767 ext. 344; Fax 301-432-4089</a:t>
            </a:r>
            <a:endParaRPr lang="en-US" altLang="en-US" sz="2400">
              <a:hlinkClick r:id="rId2"/>
            </a:endParaRPr>
          </a:p>
          <a:p>
            <a:pPr algn="ctr" eaLnBrk="1" hangingPunct="1">
              <a:spcBef>
                <a:spcPct val="0"/>
              </a:spcBef>
              <a:buFontTx/>
              <a:buNone/>
            </a:pPr>
            <a:r>
              <a:rPr lang="en-US" altLang="en-US" sz="2800">
                <a:hlinkClick r:id="rId2"/>
              </a:rPr>
              <a:t>jfiola@umd.edu</a:t>
            </a:r>
            <a:endParaRPr lang="en-US" altLang="en-US" sz="2800">
              <a:hlinkClick r:id="rId3"/>
            </a:endParaRPr>
          </a:p>
          <a:p>
            <a:pPr algn="ctr" eaLnBrk="1" hangingPunct="1">
              <a:spcBef>
                <a:spcPct val="0"/>
              </a:spcBef>
              <a:buFontTx/>
              <a:buNone/>
            </a:pPr>
            <a:r>
              <a:rPr lang="en-US" altLang="en-US" sz="2800">
                <a:solidFill>
                  <a:schemeClr val="tx1"/>
                </a:solidFill>
                <a:cs typeface="Arial" panose="020B0604020202020204" pitchFamily="34" charset="0"/>
                <a:hlinkClick r:id="rId4"/>
              </a:rPr>
              <a:t>http://extension.umd.edu/smallfruit</a:t>
            </a:r>
            <a:endParaRPr lang="en-US" altLang="en-US" sz="2800">
              <a:solidFill>
                <a:schemeClr val="tx1"/>
              </a:solidFill>
              <a:cs typeface="Arial" panose="020B0604020202020204" pitchFamily="34" charset="0"/>
            </a:endParaRPr>
          </a:p>
          <a:p>
            <a:pPr algn="ctr" eaLnBrk="1" hangingPunct="1">
              <a:spcBef>
                <a:spcPct val="0"/>
              </a:spcBef>
              <a:buFontTx/>
              <a:buNone/>
            </a:pPr>
            <a:endParaRPr lang="en-US" altLang="en-US" sz="2800">
              <a:solidFill>
                <a:schemeClr val="tx1"/>
              </a:solidFill>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1857" y="762000"/>
            <a:ext cx="5400285" cy="1752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76200"/>
            <a:ext cx="7772400" cy="1143000"/>
          </a:xfrm>
        </p:spPr>
        <p:txBody>
          <a:bodyPr lIns="92075" tIns="46038" rIns="92075" bIns="46038"/>
          <a:lstStyle/>
          <a:p>
            <a:pPr eaLnBrk="1" hangingPunct="1"/>
            <a:r>
              <a:rPr lang="en-US" altLang="en-US" dirty="0" smtClean="0">
                <a:solidFill>
                  <a:srgbClr val="FFC000"/>
                </a:solidFill>
              </a:rPr>
              <a:t>‘Chardonel’</a:t>
            </a:r>
            <a:br>
              <a:rPr lang="en-US" altLang="en-US" dirty="0" smtClean="0">
                <a:solidFill>
                  <a:srgbClr val="FFC000"/>
                </a:solidFill>
              </a:rPr>
            </a:br>
            <a:r>
              <a:rPr lang="en-US" altLang="en-US" sz="2800" dirty="0" smtClean="0">
                <a:solidFill>
                  <a:srgbClr val="FFC000"/>
                </a:solidFill>
              </a:rPr>
              <a:t>(‘Seyval Blanc’ x ‘Chardonnay hybrid’)</a:t>
            </a:r>
          </a:p>
        </p:txBody>
      </p:sp>
      <p:sp>
        <p:nvSpPr>
          <p:cNvPr id="20483" name="Rectangle 3"/>
          <p:cNvSpPr>
            <a:spLocks noGrp="1" noChangeArrowheads="1"/>
          </p:cNvSpPr>
          <p:nvPr>
            <p:ph type="body" sz="half" idx="1"/>
          </p:nvPr>
        </p:nvSpPr>
        <p:spPr>
          <a:xfrm>
            <a:off x="228600" y="1371600"/>
            <a:ext cx="5334000" cy="4953000"/>
          </a:xfrm>
        </p:spPr>
        <p:txBody>
          <a:bodyPr lIns="92075" tIns="46038" rIns="92075" bIns="46038"/>
          <a:lstStyle/>
          <a:p>
            <a:pPr eaLnBrk="1" hangingPunct="1">
              <a:lnSpc>
                <a:spcPct val="90000"/>
              </a:lnSpc>
            </a:pPr>
            <a:r>
              <a:rPr lang="en-US" altLang="en-US" sz="2800" b="1" dirty="0" smtClean="0"/>
              <a:t>Strengths</a:t>
            </a:r>
            <a:r>
              <a:rPr lang="en-US" altLang="en-US" sz="2800" dirty="0" smtClean="0"/>
              <a:t>:</a:t>
            </a:r>
          </a:p>
          <a:p>
            <a:pPr lvl="1" eaLnBrk="1" hangingPunct="1">
              <a:lnSpc>
                <a:spcPct val="90000"/>
              </a:lnSpc>
            </a:pPr>
            <a:r>
              <a:rPr lang="en-US" altLang="en-US" sz="2400" dirty="0" smtClean="0"/>
              <a:t>Good cold hardiness</a:t>
            </a:r>
          </a:p>
          <a:p>
            <a:pPr lvl="1" eaLnBrk="1" hangingPunct="1">
              <a:lnSpc>
                <a:spcPct val="90000"/>
              </a:lnSpc>
            </a:pPr>
            <a:r>
              <a:rPr lang="en-US" altLang="en-US" sz="2400" dirty="0" smtClean="0"/>
              <a:t>Good heat tolerance</a:t>
            </a:r>
          </a:p>
          <a:p>
            <a:pPr lvl="1" eaLnBrk="1" hangingPunct="1">
              <a:lnSpc>
                <a:spcPct val="90000"/>
              </a:lnSpc>
            </a:pPr>
            <a:r>
              <a:rPr lang="en-US" altLang="en-US" sz="2400" dirty="0" smtClean="0"/>
              <a:t>Good disease resistance - DM!</a:t>
            </a:r>
          </a:p>
          <a:p>
            <a:pPr lvl="1" eaLnBrk="1" hangingPunct="1">
              <a:lnSpc>
                <a:spcPct val="90000"/>
              </a:lnSpc>
            </a:pPr>
            <a:r>
              <a:rPr lang="en-US" altLang="en-US" sz="2400" dirty="0" smtClean="0"/>
              <a:t>Mid-season (9/15 Wye)</a:t>
            </a:r>
          </a:p>
          <a:p>
            <a:pPr eaLnBrk="1" hangingPunct="1">
              <a:lnSpc>
                <a:spcPct val="90000"/>
              </a:lnSpc>
            </a:pPr>
            <a:r>
              <a:rPr lang="en-US" altLang="en-US" sz="2800" b="1" dirty="0" smtClean="0"/>
              <a:t>Weaknesses</a:t>
            </a:r>
            <a:r>
              <a:rPr lang="en-US" altLang="en-US" sz="2800" dirty="0" smtClean="0"/>
              <a:t>:</a:t>
            </a:r>
          </a:p>
          <a:p>
            <a:pPr lvl="1" eaLnBrk="1" hangingPunct="1">
              <a:lnSpc>
                <a:spcPct val="90000"/>
              </a:lnSpc>
            </a:pPr>
            <a:r>
              <a:rPr lang="en-US" altLang="en-US" sz="2400" dirty="0" smtClean="0"/>
              <a:t>Consistent cropping (2-5 T/A)</a:t>
            </a:r>
          </a:p>
          <a:p>
            <a:pPr lvl="1" eaLnBrk="1" hangingPunct="1">
              <a:lnSpc>
                <a:spcPct val="90000"/>
              </a:lnSpc>
            </a:pPr>
            <a:r>
              <a:rPr lang="en-US" altLang="en-US" sz="2400" dirty="0" smtClean="0"/>
              <a:t>Limited local testing</a:t>
            </a:r>
          </a:p>
          <a:p>
            <a:pPr lvl="1" eaLnBrk="1" hangingPunct="1">
              <a:lnSpc>
                <a:spcPct val="90000"/>
              </a:lnSpc>
            </a:pPr>
            <a:r>
              <a:rPr lang="en-US" altLang="en-US" sz="2400" dirty="0" err="1" smtClean="0"/>
              <a:t>Phylloxera</a:t>
            </a:r>
            <a:r>
              <a:rPr lang="en-US" altLang="en-US" sz="2400" dirty="0" smtClean="0"/>
              <a:t> susceptible - graft</a:t>
            </a:r>
          </a:p>
          <a:p>
            <a:pPr eaLnBrk="1" hangingPunct="1">
              <a:lnSpc>
                <a:spcPct val="90000"/>
              </a:lnSpc>
            </a:pPr>
            <a:r>
              <a:rPr lang="en-US" altLang="en-US" sz="2800" b="1" dirty="0" smtClean="0"/>
              <a:t>Wine</a:t>
            </a:r>
            <a:r>
              <a:rPr lang="en-US" altLang="en-US" sz="2800" dirty="0" smtClean="0"/>
              <a:t>:</a:t>
            </a:r>
          </a:p>
          <a:p>
            <a:pPr lvl="1" eaLnBrk="1" hangingPunct="1">
              <a:lnSpc>
                <a:spcPct val="90000"/>
              </a:lnSpc>
            </a:pPr>
            <a:r>
              <a:rPr lang="en-US" altLang="en-US" sz="2400" dirty="0" smtClean="0"/>
              <a:t>Pome fruits</a:t>
            </a:r>
          </a:p>
          <a:p>
            <a:pPr lvl="1" eaLnBrk="1" hangingPunct="1">
              <a:lnSpc>
                <a:spcPct val="90000"/>
              </a:lnSpc>
            </a:pPr>
            <a:r>
              <a:rPr lang="en-US" altLang="en-US" sz="2400" dirty="0" smtClean="0"/>
              <a:t>Thin body?/good for BF</a:t>
            </a:r>
            <a:endParaRPr lang="en-US" altLang="en-US" sz="2400" dirty="0"/>
          </a:p>
          <a:p>
            <a:pPr lvl="1" eaLnBrk="1" hangingPunct="1">
              <a:lnSpc>
                <a:spcPct val="90000"/>
              </a:lnSpc>
            </a:pPr>
            <a:endParaRPr lang="en-US" altLang="en-US" sz="2400" dirty="0" smtClean="0"/>
          </a:p>
        </p:txBody>
      </p:sp>
      <p:pic>
        <p:nvPicPr>
          <p:cNvPr id="20484" name="Picture 11" descr="chardon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057400"/>
            <a:ext cx="299756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4711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33400" y="457200"/>
            <a:ext cx="7772400" cy="1143000"/>
          </a:xfrm>
        </p:spPr>
        <p:txBody>
          <a:bodyPr lIns="92075" tIns="46038" rIns="92075" bIns="46038"/>
          <a:lstStyle/>
          <a:p>
            <a:pPr eaLnBrk="1" hangingPunct="1"/>
            <a:r>
              <a:rPr lang="en-US" altLang="en-US" sz="4800" dirty="0" smtClean="0">
                <a:solidFill>
                  <a:srgbClr val="FFC000"/>
                </a:solidFill>
              </a:rPr>
              <a:t>‘Chardonel’ Plot at WREC</a:t>
            </a:r>
            <a:br>
              <a:rPr lang="en-US" altLang="en-US" sz="4800" dirty="0" smtClean="0">
                <a:solidFill>
                  <a:srgbClr val="FFC000"/>
                </a:solidFill>
              </a:rPr>
            </a:br>
            <a:endParaRPr lang="en-US" altLang="en-US" sz="3200" dirty="0" smtClean="0">
              <a:solidFill>
                <a:srgbClr val="FFC000"/>
              </a:solidFill>
            </a:endParaRPr>
          </a:p>
        </p:txBody>
      </p:sp>
      <p:sp>
        <p:nvSpPr>
          <p:cNvPr id="4" name="TextBox 3"/>
          <p:cNvSpPr txBox="1"/>
          <p:nvPr/>
        </p:nvSpPr>
        <p:spPr>
          <a:xfrm>
            <a:off x="914400" y="6223958"/>
            <a:ext cx="6102953" cy="523220"/>
          </a:xfrm>
          <a:prstGeom prst="rect">
            <a:avLst/>
          </a:prstGeom>
          <a:noFill/>
        </p:spPr>
        <p:txBody>
          <a:bodyPr wrap="none" rtlCol="0">
            <a:spAutoFit/>
          </a:bodyPr>
          <a:lstStyle/>
          <a:p>
            <a:r>
              <a:rPr lang="en-US" sz="2800" dirty="0" smtClean="0">
                <a:solidFill>
                  <a:srgbClr val="FF0000"/>
                </a:solidFill>
              </a:rPr>
              <a:t>Good performance in very wet 2018!</a:t>
            </a:r>
            <a:endParaRPr lang="en-US" sz="2800" dirty="0">
              <a:solidFill>
                <a:srgbClr val="FF0000"/>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2191054"/>
            <a:ext cx="5257800" cy="394335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667" r="16667"/>
          <a:stretch/>
        </p:blipFill>
        <p:spPr>
          <a:xfrm>
            <a:off x="152400" y="1338590"/>
            <a:ext cx="4902388" cy="4795814"/>
          </a:xfrm>
          <a:prstGeom prst="rect">
            <a:avLst/>
          </a:prstGeom>
        </p:spPr>
      </p:pic>
    </p:spTree>
    <p:extLst>
      <p:ext uri="{BB962C8B-B14F-4D97-AF65-F5344CB8AC3E}">
        <p14:creationId xmlns:p14="http://schemas.microsoft.com/office/powerpoint/2010/main" val="23505105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09600" y="152400"/>
            <a:ext cx="7772400" cy="1143000"/>
          </a:xfrm>
        </p:spPr>
        <p:txBody>
          <a:bodyPr lIns="92075" tIns="46038" rIns="92075" bIns="46038"/>
          <a:lstStyle/>
          <a:p>
            <a:pPr eaLnBrk="1" hangingPunct="1"/>
            <a:r>
              <a:rPr lang="en-US" altLang="en-US" sz="4800" smtClean="0">
                <a:solidFill>
                  <a:srgbClr val="FFC000"/>
                </a:solidFill>
              </a:rPr>
              <a:t>‘Traminette’</a:t>
            </a:r>
            <a:br>
              <a:rPr lang="en-US" altLang="en-US" sz="4800" smtClean="0">
                <a:solidFill>
                  <a:srgbClr val="FFC000"/>
                </a:solidFill>
              </a:rPr>
            </a:br>
            <a:r>
              <a:rPr lang="en-US" altLang="en-US" sz="3200" smtClean="0">
                <a:solidFill>
                  <a:srgbClr val="FFC000"/>
                </a:solidFill>
              </a:rPr>
              <a:t>(‘Gewürztraminer’ hybrid)</a:t>
            </a:r>
          </a:p>
        </p:txBody>
      </p:sp>
      <p:sp>
        <p:nvSpPr>
          <p:cNvPr id="22531" name="Rectangle 3"/>
          <p:cNvSpPr>
            <a:spLocks noGrp="1" noChangeArrowheads="1"/>
          </p:cNvSpPr>
          <p:nvPr>
            <p:ph type="body" sz="half" idx="1"/>
          </p:nvPr>
        </p:nvSpPr>
        <p:spPr>
          <a:xfrm>
            <a:off x="76200" y="1447800"/>
            <a:ext cx="4953000" cy="4114800"/>
          </a:xfrm>
        </p:spPr>
        <p:txBody>
          <a:bodyPr lIns="92075" tIns="46038" rIns="92075" bIns="46038"/>
          <a:lstStyle/>
          <a:p>
            <a:pPr eaLnBrk="1" hangingPunct="1">
              <a:lnSpc>
                <a:spcPct val="90000"/>
              </a:lnSpc>
            </a:pPr>
            <a:r>
              <a:rPr lang="en-US" altLang="en-US" b="1" dirty="0" smtClean="0"/>
              <a:t>Strengths:</a:t>
            </a:r>
          </a:p>
          <a:p>
            <a:pPr lvl="1" eaLnBrk="1" hangingPunct="1">
              <a:lnSpc>
                <a:spcPct val="90000"/>
              </a:lnSpc>
            </a:pPr>
            <a:r>
              <a:rPr lang="en-US" altLang="en-US" dirty="0" smtClean="0"/>
              <a:t>Good yields </a:t>
            </a:r>
          </a:p>
          <a:p>
            <a:pPr lvl="1" eaLnBrk="1" hangingPunct="1">
              <a:lnSpc>
                <a:spcPct val="90000"/>
              </a:lnSpc>
            </a:pPr>
            <a:r>
              <a:rPr lang="en-US" altLang="en-US" dirty="0" smtClean="0"/>
              <a:t>Excellent fruit quality</a:t>
            </a:r>
          </a:p>
          <a:p>
            <a:pPr lvl="1" eaLnBrk="1" hangingPunct="1">
              <a:lnSpc>
                <a:spcPct val="90000"/>
              </a:lnSpc>
            </a:pPr>
            <a:r>
              <a:rPr lang="en-US" altLang="en-US" dirty="0" smtClean="0"/>
              <a:t>Good cold hardiness </a:t>
            </a:r>
          </a:p>
          <a:p>
            <a:pPr lvl="1" eaLnBrk="1" hangingPunct="1">
              <a:lnSpc>
                <a:spcPct val="90000"/>
              </a:lnSpc>
            </a:pPr>
            <a:r>
              <a:rPr lang="en-US" altLang="en-US" dirty="0" smtClean="0"/>
              <a:t>Good disease resistance</a:t>
            </a:r>
          </a:p>
          <a:p>
            <a:pPr lvl="1" eaLnBrk="1" hangingPunct="1">
              <a:lnSpc>
                <a:spcPct val="90000"/>
              </a:lnSpc>
            </a:pPr>
            <a:r>
              <a:rPr lang="en-US" altLang="en-US" dirty="0" smtClean="0"/>
              <a:t>High demand</a:t>
            </a:r>
          </a:p>
          <a:p>
            <a:pPr eaLnBrk="1" hangingPunct="1">
              <a:lnSpc>
                <a:spcPct val="90000"/>
              </a:lnSpc>
            </a:pPr>
            <a:r>
              <a:rPr lang="en-US" altLang="en-US" b="1" dirty="0" smtClean="0"/>
              <a:t>Weaknesses</a:t>
            </a:r>
            <a:r>
              <a:rPr lang="en-US" altLang="en-US" dirty="0" smtClean="0"/>
              <a:t>:</a:t>
            </a:r>
          </a:p>
          <a:p>
            <a:pPr lvl="1" eaLnBrk="1" hangingPunct="1">
              <a:lnSpc>
                <a:spcPct val="90000"/>
              </a:lnSpc>
            </a:pPr>
            <a:r>
              <a:rPr lang="en-US" altLang="en-US" dirty="0" smtClean="0"/>
              <a:t>Vigor</a:t>
            </a:r>
          </a:p>
          <a:p>
            <a:pPr lvl="1" eaLnBrk="1" hangingPunct="1">
              <a:lnSpc>
                <a:spcPct val="90000"/>
              </a:lnSpc>
            </a:pPr>
            <a:r>
              <a:rPr lang="en-US" altLang="en-US" dirty="0" smtClean="0"/>
              <a:t>Predation!</a:t>
            </a:r>
          </a:p>
        </p:txBody>
      </p:sp>
      <p:pic>
        <p:nvPicPr>
          <p:cNvPr id="22532" name="Picture 6" descr="Traminette_closeup"/>
          <p:cNvPicPr>
            <a:picLocks noChangeAspect="1" noChangeArrowheads="1"/>
          </p:cNvPicPr>
          <p:nvPr/>
        </p:nvPicPr>
        <p:blipFill>
          <a:blip r:embed="rId2" cstate="print">
            <a:extLst>
              <a:ext uri="{28A0092B-C50C-407E-A947-70E740481C1C}">
                <a14:useLocalDpi xmlns:a14="http://schemas.microsoft.com/office/drawing/2010/main" val="0"/>
              </a:ext>
            </a:extLst>
          </a:blip>
          <a:srcRect l="10281" r="7661"/>
          <a:stretch>
            <a:fillRect/>
          </a:stretch>
        </p:blipFill>
        <p:spPr bwMode="auto">
          <a:xfrm>
            <a:off x="4951413" y="1524000"/>
            <a:ext cx="404018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685800"/>
            <a:ext cx="8382000" cy="1143000"/>
          </a:xfrm>
        </p:spPr>
        <p:txBody>
          <a:bodyPr/>
          <a:lstStyle/>
          <a:p>
            <a:pPr eaLnBrk="1" hangingPunct="1"/>
            <a:r>
              <a:rPr lang="en-US" altLang="en-US" dirty="0" smtClean="0">
                <a:solidFill>
                  <a:srgbClr val="FFC000"/>
                </a:solidFill>
              </a:rPr>
              <a:t>Hardy </a:t>
            </a:r>
            <a:r>
              <a:rPr lang="en-US" altLang="en-US" dirty="0" smtClean="0">
                <a:solidFill>
                  <a:srgbClr val="FFC000"/>
                </a:solidFill>
              </a:rPr>
              <a:t>EU/SU </a:t>
            </a:r>
            <a:r>
              <a:rPr lang="en-US" altLang="en-US" dirty="0" smtClean="0">
                <a:solidFill>
                  <a:srgbClr val="FFC000"/>
                </a:solidFill>
              </a:rPr>
              <a:t>Varieties</a:t>
            </a:r>
            <a:br>
              <a:rPr lang="en-US" altLang="en-US" dirty="0" smtClean="0">
                <a:solidFill>
                  <a:srgbClr val="FFC000"/>
                </a:solidFill>
              </a:rPr>
            </a:br>
            <a:r>
              <a:rPr lang="en-US" altLang="en-US" sz="2800" dirty="0" smtClean="0">
                <a:solidFill>
                  <a:srgbClr val="FFC000"/>
                </a:solidFill>
              </a:rPr>
              <a:t>Hungary, Bulgaria, Georgia, Uzbekistan</a:t>
            </a:r>
            <a:br>
              <a:rPr lang="en-US" altLang="en-US" sz="2800" dirty="0" smtClean="0">
                <a:solidFill>
                  <a:srgbClr val="FFC000"/>
                </a:solidFill>
              </a:rPr>
            </a:br>
            <a:r>
              <a:rPr lang="en-US" altLang="en-US" sz="2400" dirty="0" smtClean="0">
                <a:solidFill>
                  <a:srgbClr val="FFC000"/>
                </a:solidFill>
              </a:rPr>
              <a:t>“Three way” hybrids (with </a:t>
            </a:r>
            <a:r>
              <a:rPr lang="en-US" sz="2400" i="1" dirty="0" smtClean="0">
                <a:solidFill>
                  <a:srgbClr val="FFC000"/>
                </a:solidFill>
              </a:rPr>
              <a:t>V</a:t>
            </a:r>
            <a:r>
              <a:rPr lang="en-US" sz="2400" i="1" dirty="0">
                <a:solidFill>
                  <a:srgbClr val="FFC000"/>
                </a:solidFill>
              </a:rPr>
              <a:t>. </a:t>
            </a:r>
            <a:r>
              <a:rPr lang="en-US" sz="2400" i="1" dirty="0" err="1" smtClean="0">
                <a:solidFill>
                  <a:srgbClr val="FFC000"/>
                </a:solidFill>
              </a:rPr>
              <a:t>amurensis</a:t>
            </a:r>
            <a:r>
              <a:rPr lang="en-US" sz="2400" i="1" dirty="0" smtClean="0">
                <a:solidFill>
                  <a:srgbClr val="FFC000"/>
                </a:solidFill>
              </a:rPr>
              <a:t>)</a:t>
            </a:r>
            <a:r>
              <a:rPr lang="en-US" sz="2400" i="1" dirty="0">
                <a:solidFill>
                  <a:schemeClr val="bg1"/>
                </a:solidFill>
              </a:rPr>
              <a:t/>
            </a:r>
            <a:br>
              <a:rPr lang="en-US" sz="2400" i="1" dirty="0">
                <a:solidFill>
                  <a:schemeClr val="bg1"/>
                </a:solidFill>
              </a:rPr>
            </a:br>
            <a:endParaRPr lang="en-US" altLang="en-US" sz="2400" dirty="0" smtClean="0">
              <a:solidFill>
                <a:srgbClr val="FFC000"/>
              </a:solidFill>
            </a:endParaRPr>
          </a:p>
        </p:txBody>
      </p:sp>
      <p:pic>
        <p:nvPicPr>
          <p:cNvPr id="23555" name="Picture 3" descr="SK77-10-69 CLUSTER"/>
          <p:cNvPicPr>
            <a:picLocks noChangeAspect="1" noChangeArrowheads="1"/>
          </p:cNvPicPr>
          <p:nvPr/>
        </p:nvPicPr>
        <p:blipFill>
          <a:blip r:embed="rId2">
            <a:extLst>
              <a:ext uri="{28A0092B-C50C-407E-A947-70E740481C1C}">
                <a14:useLocalDpi xmlns:a14="http://schemas.microsoft.com/office/drawing/2010/main" val="0"/>
              </a:ext>
            </a:extLst>
          </a:blip>
          <a:srcRect l="25999" t="26477" r="24001" b="18381"/>
          <a:stretch>
            <a:fillRect/>
          </a:stretch>
        </p:blipFill>
        <p:spPr bwMode="auto">
          <a:xfrm>
            <a:off x="3530067" y="3365436"/>
            <a:ext cx="2310910" cy="1941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SK 77 5-3 CLUSTER"/>
          <p:cNvPicPr>
            <a:picLocks noChangeAspect="1" noChangeArrowheads="1"/>
          </p:cNvPicPr>
          <p:nvPr/>
        </p:nvPicPr>
        <p:blipFill>
          <a:blip r:embed="rId3">
            <a:extLst>
              <a:ext uri="{28A0092B-C50C-407E-A947-70E740481C1C}">
                <a14:useLocalDpi xmlns:a14="http://schemas.microsoft.com/office/drawing/2010/main" val="0"/>
              </a:ext>
            </a:extLst>
          </a:blip>
          <a:srcRect l="28000" t="15974" r="25999" b="26257"/>
          <a:stretch>
            <a:fillRect/>
          </a:stretch>
        </p:blipFill>
        <p:spPr bwMode="auto">
          <a:xfrm>
            <a:off x="6172200" y="2209800"/>
            <a:ext cx="2527790" cy="2417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XIV-1-86 CLUSTER"/>
          <p:cNvPicPr>
            <a:picLocks noChangeAspect="1" noChangeArrowheads="1"/>
          </p:cNvPicPr>
          <p:nvPr/>
        </p:nvPicPr>
        <p:blipFill>
          <a:blip r:embed="rId4" cstate="print">
            <a:extLst>
              <a:ext uri="{28A0092B-C50C-407E-A947-70E740481C1C}">
                <a14:useLocalDpi xmlns:a14="http://schemas.microsoft.com/office/drawing/2010/main" val="0"/>
              </a:ext>
            </a:extLst>
          </a:blip>
          <a:srcRect l="22000" t="18599" r="20000" b="10503"/>
          <a:stretch>
            <a:fillRect/>
          </a:stretch>
        </p:blipFill>
        <p:spPr bwMode="auto">
          <a:xfrm>
            <a:off x="5713159" y="4800600"/>
            <a:ext cx="2012185" cy="18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bwMode="auto">
          <a:xfrm>
            <a:off x="189722" y="1828800"/>
            <a:ext cx="4495800" cy="4114800"/>
          </a:xfrm>
          <a:prstGeom prst="rect">
            <a:avLst/>
          </a:prstGeom>
          <a:noFill/>
          <a:ln w="9525">
            <a:noFill/>
            <a:miter lim="800000"/>
            <a:headEnd/>
            <a:tailEnd/>
          </a:ln>
        </p:spPr>
        <p:txBody>
          <a:bodyPr lIns="92075" tIns="46038" rIns="92075" bIns="46038"/>
          <a:lstStyle/>
          <a:p>
            <a:pPr marL="342900" indent="-342900" eaLnBrk="1" hangingPunct="1">
              <a:lnSpc>
                <a:spcPct val="90000"/>
              </a:lnSpc>
              <a:spcBef>
                <a:spcPct val="20000"/>
              </a:spcBef>
              <a:buFontTx/>
              <a:buChar char="•"/>
              <a:defRPr/>
            </a:pPr>
            <a:r>
              <a:rPr lang="en-US" sz="2400" b="1" kern="0" dirty="0">
                <a:solidFill>
                  <a:schemeClr val="bg1"/>
                </a:solidFill>
                <a:latin typeface="+mn-lt"/>
              </a:rPr>
              <a:t>Strengths:</a:t>
            </a:r>
          </a:p>
          <a:p>
            <a:pPr marL="800100" lvl="1" indent="-342900" eaLnBrk="1" hangingPunct="1">
              <a:lnSpc>
                <a:spcPct val="90000"/>
              </a:lnSpc>
              <a:spcBef>
                <a:spcPct val="20000"/>
              </a:spcBef>
              <a:buFontTx/>
              <a:buChar char="•"/>
              <a:defRPr/>
            </a:pPr>
            <a:r>
              <a:rPr lang="en-US" sz="2000" kern="0" dirty="0">
                <a:solidFill>
                  <a:schemeClr val="bg1"/>
                </a:solidFill>
                <a:latin typeface="+mn-lt"/>
              </a:rPr>
              <a:t>Excellent cold hardiness </a:t>
            </a:r>
          </a:p>
          <a:p>
            <a:pPr marL="800100" lvl="1" indent="-342900" eaLnBrk="1" hangingPunct="1">
              <a:lnSpc>
                <a:spcPct val="90000"/>
              </a:lnSpc>
              <a:spcBef>
                <a:spcPct val="20000"/>
              </a:spcBef>
              <a:buFontTx/>
              <a:buChar char="•"/>
              <a:defRPr/>
            </a:pPr>
            <a:r>
              <a:rPr lang="en-US" sz="2000" kern="0" dirty="0">
                <a:solidFill>
                  <a:schemeClr val="bg1"/>
                </a:solidFill>
                <a:latin typeface="+mn-lt"/>
              </a:rPr>
              <a:t>Good disease </a:t>
            </a:r>
            <a:r>
              <a:rPr lang="en-US" sz="2000" kern="0" dirty="0" smtClean="0">
                <a:solidFill>
                  <a:schemeClr val="bg1"/>
                </a:solidFill>
                <a:latin typeface="+mn-lt"/>
              </a:rPr>
              <a:t>resistance</a:t>
            </a:r>
          </a:p>
          <a:p>
            <a:pPr marL="1257300" lvl="2" indent="-342900" eaLnBrk="1" hangingPunct="1">
              <a:lnSpc>
                <a:spcPct val="90000"/>
              </a:lnSpc>
              <a:spcBef>
                <a:spcPct val="20000"/>
              </a:spcBef>
              <a:buFontTx/>
              <a:buChar char="•"/>
              <a:defRPr/>
            </a:pPr>
            <a:r>
              <a:rPr lang="en-US" sz="2000" i="1" kern="0" dirty="0" smtClean="0">
                <a:solidFill>
                  <a:schemeClr val="bg1"/>
                </a:solidFill>
                <a:latin typeface="+mn-lt"/>
              </a:rPr>
              <a:t>V. </a:t>
            </a:r>
            <a:r>
              <a:rPr lang="en-US" sz="2000" i="1" kern="0" dirty="0" err="1" smtClean="0">
                <a:solidFill>
                  <a:schemeClr val="bg1"/>
                </a:solidFill>
                <a:latin typeface="+mn-lt"/>
              </a:rPr>
              <a:t>amurensis</a:t>
            </a:r>
            <a:r>
              <a:rPr lang="en-US" sz="2000" i="1" kern="0" dirty="0" smtClean="0">
                <a:solidFill>
                  <a:schemeClr val="bg1"/>
                </a:solidFill>
                <a:latin typeface="+mn-lt"/>
              </a:rPr>
              <a:t> hybrids</a:t>
            </a:r>
            <a:endParaRPr lang="en-US" sz="2000" i="1" kern="0" dirty="0">
              <a:solidFill>
                <a:schemeClr val="bg1"/>
              </a:solidFill>
              <a:latin typeface="+mn-lt"/>
            </a:endParaRPr>
          </a:p>
          <a:p>
            <a:pPr marL="800100" lvl="1" indent="-342900" eaLnBrk="1" hangingPunct="1">
              <a:lnSpc>
                <a:spcPct val="90000"/>
              </a:lnSpc>
              <a:spcBef>
                <a:spcPct val="20000"/>
              </a:spcBef>
              <a:buFontTx/>
              <a:buChar char="•"/>
              <a:defRPr/>
            </a:pPr>
            <a:r>
              <a:rPr lang="en-US" sz="2000" kern="0" dirty="0">
                <a:solidFill>
                  <a:schemeClr val="bg1"/>
                </a:solidFill>
                <a:latin typeface="+mn-lt"/>
              </a:rPr>
              <a:t>Good wine quality</a:t>
            </a:r>
          </a:p>
          <a:p>
            <a:pPr marL="1143000" lvl="2" indent="-228600" eaLnBrk="1" hangingPunct="1">
              <a:lnSpc>
                <a:spcPct val="90000"/>
              </a:lnSpc>
              <a:spcBef>
                <a:spcPct val="20000"/>
              </a:spcBef>
              <a:buFontTx/>
              <a:buChar char="•"/>
              <a:defRPr/>
            </a:pPr>
            <a:r>
              <a:rPr lang="en-US" kern="0" dirty="0">
                <a:solidFill>
                  <a:schemeClr val="bg1"/>
                </a:solidFill>
                <a:latin typeface="+mn-lt"/>
              </a:rPr>
              <a:t>Aromatic</a:t>
            </a:r>
          </a:p>
          <a:p>
            <a:pPr marL="1143000" lvl="2" indent="-228600" eaLnBrk="1" hangingPunct="1">
              <a:lnSpc>
                <a:spcPct val="90000"/>
              </a:lnSpc>
              <a:spcBef>
                <a:spcPct val="20000"/>
              </a:spcBef>
              <a:buFontTx/>
              <a:buChar char="•"/>
              <a:defRPr/>
            </a:pPr>
            <a:r>
              <a:rPr lang="en-US" kern="0" dirty="0">
                <a:solidFill>
                  <a:schemeClr val="bg1"/>
                </a:solidFill>
                <a:latin typeface="+mn-lt"/>
              </a:rPr>
              <a:t>Germanic/Muscat</a:t>
            </a:r>
          </a:p>
          <a:p>
            <a:pPr marL="1143000" lvl="2" indent="-228600" eaLnBrk="1" hangingPunct="1">
              <a:lnSpc>
                <a:spcPct val="90000"/>
              </a:lnSpc>
              <a:spcBef>
                <a:spcPct val="20000"/>
              </a:spcBef>
              <a:buFontTx/>
              <a:buChar char="•"/>
              <a:defRPr/>
            </a:pPr>
            <a:r>
              <a:rPr lang="en-US" kern="0" dirty="0">
                <a:solidFill>
                  <a:schemeClr val="bg1"/>
                </a:solidFill>
                <a:latin typeface="+mn-lt"/>
              </a:rPr>
              <a:t>Great mouth feel</a:t>
            </a:r>
          </a:p>
          <a:p>
            <a:pPr marL="800100" lvl="1" indent="-342900" eaLnBrk="1" hangingPunct="1">
              <a:lnSpc>
                <a:spcPct val="90000"/>
              </a:lnSpc>
              <a:spcBef>
                <a:spcPct val="20000"/>
              </a:spcBef>
              <a:buFontTx/>
              <a:buChar char="•"/>
              <a:defRPr/>
            </a:pPr>
            <a:r>
              <a:rPr lang="en-US" sz="2000" kern="0" dirty="0">
                <a:solidFill>
                  <a:schemeClr val="bg1"/>
                </a:solidFill>
                <a:latin typeface="+mn-lt"/>
              </a:rPr>
              <a:t>Quality in heat</a:t>
            </a:r>
          </a:p>
          <a:p>
            <a:pPr marL="1257300" lvl="2" indent="-342900" eaLnBrk="1" hangingPunct="1">
              <a:lnSpc>
                <a:spcPct val="90000"/>
              </a:lnSpc>
              <a:spcBef>
                <a:spcPct val="20000"/>
              </a:spcBef>
              <a:buFontTx/>
              <a:buChar char="•"/>
              <a:defRPr/>
            </a:pPr>
            <a:r>
              <a:rPr lang="en-US" sz="2000" kern="0" dirty="0">
                <a:solidFill>
                  <a:schemeClr val="bg1"/>
                </a:solidFill>
                <a:latin typeface="+mn-lt"/>
              </a:rPr>
              <a:t>WyeREC</a:t>
            </a:r>
          </a:p>
          <a:p>
            <a:pPr marL="342900" indent="-342900" eaLnBrk="1" hangingPunct="1">
              <a:lnSpc>
                <a:spcPct val="90000"/>
              </a:lnSpc>
              <a:spcBef>
                <a:spcPct val="20000"/>
              </a:spcBef>
              <a:buFontTx/>
              <a:buChar char="•"/>
              <a:defRPr/>
            </a:pPr>
            <a:endParaRPr lang="en-US" sz="2400" b="1" kern="0" dirty="0">
              <a:solidFill>
                <a:schemeClr val="bg1"/>
              </a:solidFill>
              <a:latin typeface="+mn-lt"/>
            </a:endParaRPr>
          </a:p>
          <a:p>
            <a:pPr marL="342900" indent="-342900" eaLnBrk="1" hangingPunct="1">
              <a:lnSpc>
                <a:spcPct val="90000"/>
              </a:lnSpc>
              <a:spcBef>
                <a:spcPct val="20000"/>
              </a:spcBef>
              <a:buFontTx/>
              <a:buChar char="•"/>
              <a:defRPr/>
            </a:pPr>
            <a:r>
              <a:rPr lang="en-US" sz="2400" b="1" kern="0" dirty="0">
                <a:solidFill>
                  <a:schemeClr val="bg1"/>
                </a:solidFill>
                <a:latin typeface="+mn-lt"/>
              </a:rPr>
              <a:t>Weaknesses</a:t>
            </a:r>
            <a:r>
              <a:rPr lang="en-US" sz="2400" kern="0" dirty="0">
                <a:solidFill>
                  <a:schemeClr val="bg1"/>
                </a:solidFill>
                <a:latin typeface="+mn-lt"/>
              </a:rPr>
              <a:t>:</a:t>
            </a:r>
          </a:p>
          <a:p>
            <a:pPr marL="742950" lvl="1" indent="-285750" eaLnBrk="1" hangingPunct="1">
              <a:lnSpc>
                <a:spcPct val="90000"/>
              </a:lnSpc>
              <a:spcBef>
                <a:spcPct val="20000"/>
              </a:spcBef>
              <a:buFontTx/>
              <a:buChar char="–"/>
              <a:defRPr/>
            </a:pPr>
            <a:r>
              <a:rPr lang="en-US" sz="2000" kern="0" dirty="0">
                <a:solidFill>
                  <a:schemeClr val="bg1"/>
                </a:solidFill>
                <a:latin typeface="+mn-lt"/>
              </a:rPr>
              <a:t>Limited commercial experience</a:t>
            </a:r>
          </a:p>
          <a:p>
            <a:pPr marL="742950" lvl="1" indent="-285750" eaLnBrk="1" hangingPunct="1">
              <a:lnSpc>
                <a:spcPct val="90000"/>
              </a:lnSpc>
              <a:spcBef>
                <a:spcPct val="20000"/>
              </a:spcBef>
              <a:buFontTx/>
              <a:buChar char="–"/>
              <a:defRPr/>
            </a:pPr>
            <a:r>
              <a:rPr lang="en-US" sz="2000" kern="0" dirty="0">
                <a:solidFill>
                  <a:schemeClr val="bg1"/>
                </a:solidFill>
                <a:latin typeface="+mn-lt"/>
              </a:rPr>
              <a:t>Names/numbers</a:t>
            </a:r>
          </a:p>
        </p:txBody>
      </p:sp>
    </p:spTree>
    <p:extLst>
      <p:ext uri="{BB962C8B-B14F-4D97-AF65-F5344CB8AC3E}">
        <p14:creationId xmlns:p14="http://schemas.microsoft.com/office/powerpoint/2010/main" val="386101101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685800"/>
            <a:ext cx="8382000" cy="1143000"/>
          </a:xfrm>
        </p:spPr>
        <p:txBody>
          <a:bodyPr/>
          <a:lstStyle/>
          <a:p>
            <a:pPr eaLnBrk="1" hangingPunct="1"/>
            <a:r>
              <a:rPr lang="en-US" altLang="en-US" dirty="0" smtClean="0">
                <a:solidFill>
                  <a:srgbClr val="FFC000"/>
                </a:solidFill>
              </a:rPr>
              <a:t>SK77-5-3 (‘Petra’)</a:t>
            </a:r>
            <a:br>
              <a:rPr lang="en-US" altLang="en-US" dirty="0" smtClean="0">
                <a:solidFill>
                  <a:srgbClr val="FFC000"/>
                </a:solidFill>
              </a:rPr>
            </a:br>
            <a:r>
              <a:rPr lang="en-US" altLang="en-US" sz="2800" dirty="0">
                <a:solidFill>
                  <a:srgbClr val="FFC000"/>
                </a:solidFill>
              </a:rPr>
              <a:t>EU Hybrid </a:t>
            </a:r>
            <a:r>
              <a:rPr lang="en-US" altLang="en-US" sz="2800" dirty="0" smtClean="0">
                <a:solidFill>
                  <a:srgbClr val="FFC000"/>
                </a:solidFill>
              </a:rPr>
              <a:t>(‘</a:t>
            </a:r>
            <a:r>
              <a:rPr lang="en-US" altLang="en-US" sz="2800" dirty="0" err="1" smtClean="0">
                <a:solidFill>
                  <a:srgbClr val="FFC000"/>
                </a:solidFill>
              </a:rPr>
              <a:t>Kunbarat</a:t>
            </a:r>
            <a:r>
              <a:rPr lang="en-US" altLang="en-US" sz="2800" dirty="0" smtClean="0">
                <a:solidFill>
                  <a:srgbClr val="FFC000"/>
                </a:solidFill>
              </a:rPr>
              <a:t>’ </a:t>
            </a:r>
            <a:r>
              <a:rPr lang="en-US" altLang="en-US" sz="2800" dirty="0">
                <a:solidFill>
                  <a:srgbClr val="FFC000"/>
                </a:solidFill>
              </a:rPr>
              <a:t>x </a:t>
            </a:r>
            <a:r>
              <a:rPr lang="en-US" altLang="en-US" sz="2800" dirty="0" smtClean="0">
                <a:solidFill>
                  <a:srgbClr val="FFC000"/>
                </a:solidFill>
              </a:rPr>
              <a:t>‘Pinot Noir</a:t>
            </a:r>
            <a:r>
              <a:rPr lang="en-US" altLang="en-US" sz="2800" dirty="0" smtClean="0">
                <a:solidFill>
                  <a:srgbClr val="FFC000"/>
                </a:solidFill>
              </a:rPr>
              <a:t>’)</a:t>
            </a:r>
            <a:r>
              <a:rPr lang="en-US" altLang="en-US" sz="2800" dirty="0" smtClean="0">
                <a:solidFill>
                  <a:srgbClr val="FFC000"/>
                </a:solidFill>
              </a:rPr>
              <a:t/>
            </a:r>
            <a:br>
              <a:rPr lang="en-US" altLang="en-US" sz="2800" dirty="0" smtClean="0">
                <a:solidFill>
                  <a:srgbClr val="FFC000"/>
                </a:solidFill>
              </a:rPr>
            </a:br>
            <a:r>
              <a:rPr lang="en-US" altLang="en-US" sz="2400" dirty="0" smtClean="0">
                <a:solidFill>
                  <a:srgbClr val="FFC000"/>
                </a:solidFill>
              </a:rPr>
              <a:t>“Three way” hybrids (with </a:t>
            </a:r>
            <a:r>
              <a:rPr lang="en-US" sz="2400" i="1" dirty="0" smtClean="0">
                <a:solidFill>
                  <a:srgbClr val="FFC000"/>
                </a:solidFill>
              </a:rPr>
              <a:t>V</a:t>
            </a:r>
            <a:r>
              <a:rPr lang="en-US" sz="2400" i="1" dirty="0">
                <a:solidFill>
                  <a:srgbClr val="FFC000"/>
                </a:solidFill>
              </a:rPr>
              <a:t>. </a:t>
            </a:r>
            <a:r>
              <a:rPr lang="en-US" sz="2400" i="1" dirty="0" err="1" smtClean="0">
                <a:solidFill>
                  <a:srgbClr val="FFC000"/>
                </a:solidFill>
              </a:rPr>
              <a:t>amurensis</a:t>
            </a:r>
            <a:r>
              <a:rPr lang="en-US" sz="2400" i="1" dirty="0" smtClean="0">
                <a:solidFill>
                  <a:srgbClr val="FFC000"/>
                </a:solidFill>
              </a:rPr>
              <a:t>)</a:t>
            </a:r>
            <a:r>
              <a:rPr lang="en-US" sz="2400" i="1" dirty="0">
                <a:solidFill>
                  <a:schemeClr val="bg1"/>
                </a:solidFill>
              </a:rPr>
              <a:t/>
            </a:r>
            <a:br>
              <a:rPr lang="en-US" sz="2400" i="1" dirty="0">
                <a:solidFill>
                  <a:schemeClr val="bg1"/>
                </a:solidFill>
              </a:rPr>
            </a:br>
            <a:endParaRPr lang="en-US" altLang="en-US" sz="2400" dirty="0" smtClean="0">
              <a:solidFill>
                <a:srgbClr val="FFC000"/>
              </a:solidFill>
            </a:endParaRPr>
          </a:p>
        </p:txBody>
      </p:sp>
      <p:pic>
        <p:nvPicPr>
          <p:cNvPr id="23556" name="Picture 4" descr="SK 77 5-3 CLUSTER"/>
          <p:cNvPicPr>
            <a:picLocks noChangeAspect="1" noChangeArrowheads="1"/>
          </p:cNvPicPr>
          <p:nvPr/>
        </p:nvPicPr>
        <p:blipFill>
          <a:blip r:embed="rId2">
            <a:extLst>
              <a:ext uri="{28A0092B-C50C-407E-A947-70E740481C1C}">
                <a14:useLocalDpi xmlns:a14="http://schemas.microsoft.com/office/drawing/2010/main" val="0"/>
              </a:ext>
            </a:extLst>
          </a:blip>
          <a:srcRect l="28000" t="15974" r="25999" b="26257"/>
          <a:stretch>
            <a:fillRect/>
          </a:stretch>
        </p:blipFill>
        <p:spPr bwMode="auto">
          <a:xfrm>
            <a:off x="4876800" y="2209799"/>
            <a:ext cx="3823190" cy="36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bwMode="auto">
          <a:xfrm>
            <a:off x="152400" y="1981200"/>
            <a:ext cx="5486400" cy="4114800"/>
          </a:xfrm>
          <a:prstGeom prst="rect">
            <a:avLst/>
          </a:prstGeom>
          <a:noFill/>
          <a:ln w="9525">
            <a:noFill/>
            <a:miter lim="800000"/>
            <a:headEnd/>
            <a:tailEnd/>
          </a:ln>
        </p:spPr>
        <p:txBody>
          <a:bodyPr lIns="92075" tIns="46038" rIns="92075" bIns="46038"/>
          <a:lstStyle/>
          <a:p>
            <a:pPr marL="342900" indent="-342900" eaLnBrk="1" hangingPunct="1">
              <a:lnSpc>
                <a:spcPct val="90000"/>
              </a:lnSpc>
              <a:spcBef>
                <a:spcPct val="20000"/>
              </a:spcBef>
              <a:buFontTx/>
              <a:buChar char="•"/>
              <a:defRPr/>
            </a:pPr>
            <a:r>
              <a:rPr lang="en-US" sz="2400" b="1" kern="0" dirty="0">
                <a:solidFill>
                  <a:schemeClr val="bg1"/>
                </a:solidFill>
                <a:latin typeface="+mn-lt"/>
              </a:rPr>
              <a:t>Strengths:</a:t>
            </a:r>
          </a:p>
          <a:p>
            <a:pPr marL="800100" lvl="1" indent="-342900" eaLnBrk="1" hangingPunct="1">
              <a:lnSpc>
                <a:spcPct val="90000"/>
              </a:lnSpc>
              <a:spcBef>
                <a:spcPct val="20000"/>
              </a:spcBef>
              <a:buFontTx/>
              <a:buChar char="•"/>
              <a:defRPr/>
            </a:pPr>
            <a:r>
              <a:rPr lang="en-US" sz="2000" kern="0" dirty="0">
                <a:solidFill>
                  <a:schemeClr val="bg1"/>
                </a:solidFill>
                <a:latin typeface="+mn-lt"/>
              </a:rPr>
              <a:t>Excellent cold hardiness </a:t>
            </a:r>
          </a:p>
          <a:p>
            <a:pPr marL="800100" lvl="1" indent="-342900" eaLnBrk="1" hangingPunct="1">
              <a:lnSpc>
                <a:spcPct val="90000"/>
              </a:lnSpc>
              <a:spcBef>
                <a:spcPct val="20000"/>
              </a:spcBef>
              <a:buFontTx/>
              <a:buChar char="•"/>
              <a:defRPr/>
            </a:pPr>
            <a:r>
              <a:rPr lang="en-US" sz="2000" kern="0" dirty="0">
                <a:solidFill>
                  <a:schemeClr val="bg1"/>
                </a:solidFill>
                <a:latin typeface="+mn-lt"/>
              </a:rPr>
              <a:t>Good disease </a:t>
            </a:r>
            <a:r>
              <a:rPr lang="en-US" sz="2000" kern="0" dirty="0" smtClean="0">
                <a:solidFill>
                  <a:schemeClr val="bg1"/>
                </a:solidFill>
                <a:latin typeface="+mn-lt"/>
              </a:rPr>
              <a:t>resistance - DM</a:t>
            </a:r>
          </a:p>
          <a:p>
            <a:pPr marL="800100" lvl="1" indent="-342900" eaLnBrk="1" hangingPunct="1">
              <a:lnSpc>
                <a:spcPct val="90000"/>
              </a:lnSpc>
              <a:spcBef>
                <a:spcPct val="20000"/>
              </a:spcBef>
              <a:buFontTx/>
              <a:buChar char="•"/>
              <a:defRPr/>
            </a:pPr>
            <a:r>
              <a:rPr lang="en-US" sz="2000" kern="0" dirty="0" smtClean="0">
                <a:solidFill>
                  <a:schemeClr val="bg1"/>
                </a:solidFill>
                <a:latin typeface="+mn-lt"/>
              </a:rPr>
              <a:t>High Productivity</a:t>
            </a:r>
          </a:p>
          <a:p>
            <a:pPr marL="800100" lvl="1" indent="-342900" eaLnBrk="1" hangingPunct="1">
              <a:lnSpc>
                <a:spcPct val="90000"/>
              </a:lnSpc>
              <a:spcBef>
                <a:spcPct val="20000"/>
              </a:spcBef>
              <a:buFontTx/>
              <a:buChar char="•"/>
              <a:defRPr/>
            </a:pPr>
            <a:r>
              <a:rPr lang="en-US" sz="2000" kern="0" dirty="0" smtClean="0">
                <a:solidFill>
                  <a:schemeClr val="bg1"/>
                </a:solidFill>
                <a:latin typeface="+mn-lt"/>
              </a:rPr>
              <a:t>Quality </a:t>
            </a:r>
            <a:r>
              <a:rPr lang="en-US" sz="2000" kern="0" dirty="0">
                <a:solidFill>
                  <a:schemeClr val="bg1"/>
                </a:solidFill>
                <a:latin typeface="+mn-lt"/>
              </a:rPr>
              <a:t>in heat</a:t>
            </a:r>
          </a:p>
          <a:p>
            <a:pPr marL="1257300" lvl="2" indent="-342900" eaLnBrk="1" hangingPunct="1">
              <a:lnSpc>
                <a:spcPct val="90000"/>
              </a:lnSpc>
              <a:spcBef>
                <a:spcPct val="20000"/>
              </a:spcBef>
              <a:buFontTx/>
              <a:buChar char="•"/>
              <a:defRPr/>
            </a:pPr>
            <a:r>
              <a:rPr lang="en-US" sz="2000" kern="0" dirty="0" err="1" smtClean="0">
                <a:solidFill>
                  <a:schemeClr val="bg1"/>
                </a:solidFill>
                <a:latin typeface="+mn-lt"/>
              </a:rPr>
              <a:t>WyeREC</a:t>
            </a:r>
            <a:endParaRPr lang="en-US" sz="2400" b="1" kern="0" dirty="0">
              <a:solidFill>
                <a:schemeClr val="bg1"/>
              </a:solidFill>
              <a:latin typeface="+mn-lt"/>
            </a:endParaRPr>
          </a:p>
          <a:p>
            <a:pPr marL="342900" indent="-342900" eaLnBrk="1" hangingPunct="1">
              <a:lnSpc>
                <a:spcPct val="90000"/>
              </a:lnSpc>
              <a:spcBef>
                <a:spcPct val="20000"/>
              </a:spcBef>
              <a:buFontTx/>
              <a:buChar char="•"/>
              <a:defRPr/>
            </a:pPr>
            <a:r>
              <a:rPr lang="en-US" sz="2400" b="1" kern="0" dirty="0">
                <a:solidFill>
                  <a:schemeClr val="bg1"/>
                </a:solidFill>
                <a:latin typeface="+mn-lt"/>
              </a:rPr>
              <a:t>Weaknesses</a:t>
            </a:r>
            <a:r>
              <a:rPr lang="en-US" sz="2400" kern="0" dirty="0">
                <a:solidFill>
                  <a:schemeClr val="bg1"/>
                </a:solidFill>
                <a:latin typeface="+mn-lt"/>
              </a:rPr>
              <a:t>:</a:t>
            </a:r>
          </a:p>
          <a:p>
            <a:pPr marL="800100" lvl="1" indent="-342900" eaLnBrk="1" hangingPunct="1">
              <a:lnSpc>
                <a:spcPct val="90000"/>
              </a:lnSpc>
              <a:spcBef>
                <a:spcPct val="20000"/>
              </a:spcBef>
              <a:buFont typeface="Arial" panose="020B0604020202020204" pitchFamily="34" charset="0"/>
              <a:buChar char="•"/>
              <a:defRPr/>
            </a:pPr>
            <a:r>
              <a:rPr lang="en-US" sz="2000" kern="0" dirty="0" smtClean="0">
                <a:solidFill>
                  <a:schemeClr val="bg1"/>
                </a:solidFill>
                <a:latin typeface="+mn-lt"/>
              </a:rPr>
              <a:t>Early bud-break</a:t>
            </a:r>
          </a:p>
          <a:p>
            <a:pPr marL="800100" lvl="1" indent="-342900" eaLnBrk="1" hangingPunct="1">
              <a:lnSpc>
                <a:spcPct val="90000"/>
              </a:lnSpc>
              <a:spcBef>
                <a:spcPct val="20000"/>
              </a:spcBef>
              <a:buFont typeface="Arial" panose="020B0604020202020204" pitchFamily="34" charset="0"/>
              <a:buChar char="•"/>
              <a:defRPr/>
            </a:pPr>
            <a:r>
              <a:rPr lang="en-US" sz="2000" kern="0" dirty="0" smtClean="0">
                <a:solidFill>
                  <a:schemeClr val="bg1"/>
                </a:solidFill>
                <a:latin typeface="+mn-lt"/>
              </a:rPr>
              <a:t>Availability</a:t>
            </a:r>
            <a:endParaRPr lang="en-US" sz="2000" kern="0" dirty="0">
              <a:solidFill>
                <a:schemeClr val="bg1"/>
              </a:solidFill>
              <a:latin typeface="+mn-lt"/>
            </a:endParaRPr>
          </a:p>
          <a:p>
            <a:pPr marL="800100" lvl="1" indent="-342900" eaLnBrk="1" hangingPunct="1">
              <a:lnSpc>
                <a:spcPct val="90000"/>
              </a:lnSpc>
              <a:spcBef>
                <a:spcPct val="20000"/>
              </a:spcBef>
              <a:buFont typeface="Arial" panose="020B0604020202020204" pitchFamily="34" charset="0"/>
              <a:buChar char="•"/>
              <a:defRPr/>
            </a:pPr>
            <a:r>
              <a:rPr lang="en-US" sz="2000" kern="0" dirty="0" smtClean="0">
                <a:solidFill>
                  <a:schemeClr val="bg1"/>
                </a:solidFill>
                <a:latin typeface="+mn-lt"/>
              </a:rPr>
              <a:t>Names/numbers</a:t>
            </a:r>
          </a:p>
          <a:p>
            <a:pPr marL="342900" indent="-342900">
              <a:lnSpc>
                <a:spcPct val="90000"/>
              </a:lnSpc>
              <a:spcBef>
                <a:spcPct val="20000"/>
              </a:spcBef>
              <a:buFontTx/>
              <a:buChar char="•"/>
              <a:defRPr/>
            </a:pPr>
            <a:r>
              <a:rPr lang="en-US" sz="2400" b="1" kern="0" dirty="0" smtClean="0">
                <a:solidFill>
                  <a:schemeClr val="bg1"/>
                </a:solidFill>
                <a:latin typeface="+mn-lt"/>
              </a:rPr>
              <a:t>Wine:</a:t>
            </a:r>
            <a:endParaRPr lang="en-US" sz="2400" b="1" kern="0" dirty="0">
              <a:solidFill>
                <a:schemeClr val="bg1"/>
              </a:solidFill>
              <a:latin typeface="+mn-lt"/>
            </a:endParaRPr>
          </a:p>
          <a:p>
            <a:pPr marL="685800" lvl="1" indent="-228600">
              <a:lnSpc>
                <a:spcPct val="90000"/>
              </a:lnSpc>
              <a:spcBef>
                <a:spcPct val="20000"/>
              </a:spcBef>
              <a:buFontTx/>
              <a:buChar char="•"/>
              <a:defRPr/>
            </a:pPr>
            <a:r>
              <a:rPr lang="en-US" sz="2000" kern="0" dirty="0" smtClean="0">
                <a:solidFill>
                  <a:schemeClr val="bg1"/>
                </a:solidFill>
                <a:latin typeface="+mn-lt"/>
              </a:rPr>
              <a:t>Aromatic – </a:t>
            </a:r>
            <a:r>
              <a:rPr lang="en-US" sz="2000" kern="0" dirty="0" smtClean="0">
                <a:solidFill>
                  <a:schemeClr val="bg1"/>
                </a:solidFill>
                <a:latin typeface="+mn-lt"/>
              </a:rPr>
              <a:t>Germanic/Tropical/Muscat</a:t>
            </a:r>
            <a:endParaRPr lang="en-US" sz="2000" kern="0" dirty="0">
              <a:solidFill>
                <a:schemeClr val="bg1"/>
              </a:solidFill>
              <a:latin typeface="+mn-lt"/>
            </a:endParaRPr>
          </a:p>
          <a:p>
            <a:pPr marL="685800" lvl="1" indent="-228600">
              <a:lnSpc>
                <a:spcPct val="90000"/>
              </a:lnSpc>
              <a:spcBef>
                <a:spcPct val="20000"/>
              </a:spcBef>
              <a:buFontTx/>
              <a:buChar char="•"/>
              <a:defRPr/>
            </a:pPr>
            <a:r>
              <a:rPr lang="en-US" sz="2000" kern="0" dirty="0">
                <a:solidFill>
                  <a:schemeClr val="bg1"/>
                </a:solidFill>
                <a:latin typeface="+mn-lt"/>
              </a:rPr>
              <a:t>Great mouth feel</a:t>
            </a:r>
          </a:p>
          <a:p>
            <a:pPr marL="742950" lvl="1" indent="-285750" eaLnBrk="1" hangingPunct="1">
              <a:lnSpc>
                <a:spcPct val="90000"/>
              </a:lnSpc>
              <a:spcBef>
                <a:spcPct val="20000"/>
              </a:spcBef>
              <a:buFontTx/>
              <a:buChar char="–"/>
              <a:defRPr/>
            </a:pPr>
            <a:endParaRPr lang="en-US" sz="2000" kern="0" dirty="0">
              <a:solidFill>
                <a:schemeClr val="bg1"/>
              </a:solidFill>
              <a:latin typeface="+mn-lt"/>
            </a:endParaRPr>
          </a:p>
        </p:txBody>
      </p:sp>
    </p:spTree>
    <p:extLst>
      <p:ext uri="{BB962C8B-B14F-4D97-AF65-F5344CB8AC3E}">
        <p14:creationId xmlns:p14="http://schemas.microsoft.com/office/powerpoint/2010/main" val="404012589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348803"/>
            <a:ext cx="8382000" cy="1143000"/>
          </a:xfrm>
        </p:spPr>
        <p:txBody>
          <a:bodyPr/>
          <a:lstStyle/>
          <a:p>
            <a:pPr eaLnBrk="1" hangingPunct="1"/>
            <a:r>
              <a:rPr lang="en-US" altLang="en-US" sz="4800" dirty="0" smtClean="0">
                <a:solidFill>
                  <a:srgbClr val="FFC000"/>
                </a:solidFill>
              </a:rPr>
              <a:t>Hardy EU Varieties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9376" t="18750" r="8438" b="8750"/>
          <a:stretch/>
        </p:blipFill>
        <p:spPr>
          <a:xfrm>
            <a:off x="381000" y="1752600"/>
            <a:ext cx="5867400" cy="4419600"/>
          </a:xfrm>
          <a:prstGeom prst="rect">
            <a:avLst/>
          </a:prstGeom>
        </p:spPr>
      </p:pic>
      <p:pic>
        <p:nvPicPr>
          <p:cNvPr id="23556" name="Picture 4" descr="SK 77 5-3 CLUSTER"/>
          <p:cNvPicPr>
            <a:picLocks noChangeAspect="1" noChangeArrowheads="1"/>
          </p:cNvPicPr>
          <p:nvPr/>
        </p:nvPicPr>
        <p:blipFill>
          <a:blip r:embed="rId3">
            <a:extLst>
              <a:ext uri="{28A0092B-C50C-407E-A947-70E740481C1C}">
                <a14:useLocalDpi xmlns:a14="http://schemas.microsoft.com/office/drawing/2010/main" val="0"/>
              </a:ext>
            </a:extLst>
          </a:blip>
          <a:srcRect l="28000" t="15974" r="25999" b="26257"/>
          <a:stretch>
            <a:fillRect/>
          </a:stretch>
        </p:blipFill>
        <p:spPr bwMode="auto">
          <a:xfrm>
            <a:off x="6656231" y="1219200"/>
            <a:ext cx="220980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098128" y="3541552"/>
            <a:ext cx="1893471" cy="1938992"/>
          </a:xfrm>
          <a:prstGeom prst="rect">
            <a:avLst/>
          </a:prstGeom>
          <a:noFill/>
        </p:spPr>
        <p:txBody>
          <a:bodyPr wrap="square" rtlCol="0">
            <a:spAutoFit/>
          </a:bodyPr>
          <a:lstStyle/>
          <a:p>
            <a:r>
              <a:rPr lang="en-US" sz="2400" dirty="0" smtClean="0">
                <a:solidFill>
                  <a:srgbClr val="FFC000"/>
                </a:solidFill>
              </a:rPr>
              <a:t>SK77-5-3</a:t>
            </a:r>
          </a:p>
          <a:p>
            <a:r>
              <a:rPr lang="en-US" sz="2400" dirty="0" smtClean="0">
                <a:solidFill>
                  <a:srgbClr val="FFC000"/>
                </a:solidFill>
              </a:rPr>
              <a:t>Strong </a:t>
            </a:r>
          </a:p>
          <a:p>
            <a:r>
              <a:rPr lang="en-US" sz="2400" dirty="0" smtClean="0">
                <a:solidFill>
                  <a:srgbClr val="FFC000"/>
                </a:solidFill>
              </a:rPr>
              <a:t>Downy</a:t>
            </a:r>
          </a:p>
          <a:p>
            <a:r>
              <a:rPr lang="en-US" sz="2400" dirty="0" smtClean="0">
                <a:solidFill>
                  <a:srgbClr val="FFC000"/>
                </a:solidFill>
              </a:rPr>
              <a:t>Mildew</a:t>
            </a:r>
          </a:p>
          <a:p>
            <a:r>
              <a:rPr lang="en-US" sz="2400" dirty="0" smtClean="0">
                <a:solidFill>
                  <a:srgbClr val="FFC000"/>
                </a:solidFill>
              </a:rPr>
              <a:t>Resistance</a:t>
            </a:r>
            <a:endParaRPr lang="en-US" sz="2400" dirty="0">
              <a:solidFill>
                <a:srgbClr val="FFC000"/>
              </a:solidFill>
            </a:endParaRPr>
          </a:p>
        </p:txBody>
      </p:sp>
    </p:spTree>
    <p:extLst>
      <p:ext uri="{BB962C8B-B14F-4D97-AF65-F5344CB8AC3E}">
        <p14:creationId xmlns:p14="http://schemas.microsoft.com/office/powerpoint/2010/main" val="160978772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397338"/>
            <a:ext cx="8458200" cy="1143000"/>
          </a:xfrm>
          <a:noFill/>
        </p:spPr>
        <p:txBody>
          <a:bodyPr lIns="92075" tIns="46038" rIns="92075" bIns="46038"/>
          <a:lstStyle/>
          <a:p>
            <a:pPr eaLnBrk="1" hangingPunct="1"/>
            <a:r>
              <a:rPr lang="en-US" altLang="en-US" sz="4800" dirty="0" smtClean="0">
                <a:solidFill>
                  <a:srgbClr val="FFC000"/>
                </a:solidFill>
              </a:rPr>
              <a:t>‘Albari</a:t>
            </a:r>
            <a:r>
              <a:rPr lang="en-US" sz="4800" dirty="0" smtClean="0">
                <a:solidFill>
                  <a:srgbClr val="FFC000"/>
                </a:solidFill>
              </a:rPr>
              <a:t>ñ</a:t>
            </a:r>
            <a:r>
              <a:rPr lang="en-US" altLang="en-US" sz="4800" dirty="0" smtClean="0">
                <a:solidFill>
                  <a:srgbClr val="FFC000"/>
                </a:solidFill>
              </a:rPr>
              <a:t>o’</a:t>
            </a:r>
            <a:br>
              <a:rPr lang="en-US" altLang="en-US" sz="4800" dirty="0" smtClean="0">
                <a:solidFill>
                  <a:srgbClr val="FFC000"/>
                </a:solidFill>
              </a:rPr>
            </a:br>
            <a:r>
              <a:rPr lang="en-US" altLang="en-US" sz="3200" dirty="0" smtClean="0">
                <a:solidFill>
                  <a:srgbClr val="FFC000"/>
                </a:solidFill>
              </a:rPr>
              <a:t>(</a:t>
            </a:r>
            <a:r>
              <a:rPr lang="en-US" altLang="en-US" sz="3200" i="1" dirty="0" smtClean="0">
                <a:solidFill>
                  <a:srgbClr val="FFC000"/>
                </a:solidFill>
              </a:rPr>
              <a:t>vinifera – </a:t>
            </a:r>
            <a:r>
              <a:rPr lang="en-US" altLang="en-US" sz="3200" dirty="0" smtClean="0">
                <a:solidFill>
                  <a:srgbClr val="FFC000"/>
                </a:solidFill>
              </a:rPr>
              <a:t>Spain/</a:t>
            </a:r>
            <a:r>
              <a:rPr lang="en-US" altLang="en-US" sz="3200" dirty="0" err="1" smtClean="0">
                <a:solidFill>
                  <a:srgbClr val="FFC000"/>
                </a:solidFill>
              </a:rPr>
              <a:t>Galacia</a:t>
            </a:r>
            <a:r>
              <a:rPr lang="en-US" altLang="en-US" sz="3200" dirty="0" smtClean="0">
                <a:solidFill>
                  <a:srgbClr val="FFC000"/>
                </a:solidFill>
              </a:rPr>
              <a:t>)</a:t>
            </a:r>
            <a:endParaRPr lang="en-US" altLang="en-US" sz="2400" dirty="0" smtClean="0">
              <a:solidFill>
                <a:srgbClr val="FFC000"/>
              </a:solidFill>
            </a:endParaRPr>
          </a:p>
        </p:txBody>
      </p:sp>
      <p:sp>
        <p:nvSpPr>
          <p:cNvPr id="22531" name="Rectangle 3"/>
          <p:cNvSpPr>
            <a:spLocks noGrp="1" noChangeArrowheads="1"/>
          </p:cNvSpPr>
          <p:nvPr>
            <p:ph type="body" sz="half" idx="1"/>
          </p:nvPr>
        </p:nvSpPr>
        <p:spPr>
          <a:xfrm>
            <a:off x="152400" y="1676400"/>
            <a:ext cx="5791200" cy="4114800"/>
          </a:xfrm>
          <a:noFill/>
        </p:spPr>
        <p:txBody>
          <a:bodyPr lIns="92075" tIns="46038" rIns="92075" bIns="46038"/>
          <a:lstStyle/>
          <a:p>
            <a:pPr marL="0" indent="0" eaLnBrk="1" hangingPunct="1">
              <a:buNone/>
            </a:pPr>
            <a:r>
              <a:rPr lang="en-US" altLang="en-US" sz="2800" b="1" dirty="0" smtClean="0"/>
              <a:t>Characteristics:</a:t>
            </a:r>
          </a:p>
          <a:p>
            <a:pPr eaLnBrk="1" hangingPunct="1"/>
            <a:r>
              <a:rPr lang="en-US" altLang="en-US" sz="2400" dirty="0" smtClean="0"/>
              <a:t>Small loose </a:t>
            </a:r>
            <a:r>
              <a:rPr lang="en-US" altLang="en-US" sz="2400" dirty="0"/>
              <a:t>clusters</a:t>
            </a:r>
          </a:p>
          <a:p>
            <a:pPr eaLnBrk="1" hangingPunct="1"/>
            <a:r>
              <a:rPr lang="en-US" altLang="en-US" sz="2400" dirty="0" smtClean="0"/>
              <a:t>Small, teardrop (slight) shaped</a:t>
            </a:r>
          </a:p>
          <a:p>
            <a:pPr eaLnBrk="1" hangingPunct="1"/>
            <a:r>
              <a:rPr lang="en-US" altLang="en-US" sz="2400" dirty="0" smtClean="0"/>
              <a:t>Mid season white (9/19/13)</a:t>
            </a:r>
          </a:p>
          <a:p>
            <a:pPr eaLnBrk="1" hangingPunct="1"/>
            <a:r>
              <a:rPr lang="en-US" altLang="en-US" sz="2400" dirty="0" smtClean="0"/>
              <a:t>Slightly light? </a:t>
            </a:r>
            <a:r>
              <a:rPr lang="en-US" altLang="en-US" sz="2400" dirty="0" smtClean="0"/>
              <a:t>but consistent crop</a:t>
            </a:r>
          </a:p>
          <a:p>
            <a:pPr lvl="1" eaLnBrk="1" hangingPunct="1"/>
            <a:r>
              <a:rPr lang="en-US" altLang="en-US" sz="2000" dirty="0" smtClean="0"/>
              <a:t>Clone differences? C1, </a:t>
            </a:r>
            <a:r>
              <a:rPr lang="en-US" altLang="en-US" sz="2000" dirty="0" smtClean="0"/>
              <a:t>C2</a:t>
            </a:r>
            <a:endParaRPr lang="en-US" altLang="en-US" sz="2000" dirty="0" smtClean="0"/>
          </a:p>
          <a:p>
            <a:pPr eaLnBrk="1" hangingPunct="1"/>
            <a:r>
              <a:rPr lang="en-US" altLang="en-US" sz="2400" dirty="0" smtClean="0"/>
              <a:t>Good for disease – less DM?</a:t>
            </a:r>
          </a:p>
          <a:p>
            <a:pPr eaLnBrk="1" hangingPunct="1"/>
            <a:r>
              <a:rPr lang="en-US" altLang="en-US" sz="2400" dirty="0" smtClean="0"/>
              <a:t>Wine:</a:t>
            </a:r>
          </a:p>
          <a:p>
            <a:pPr lvl="1" eaLnBrk="1" hangingPunct="1"/>
            <a:r>
              <a:rPr lang="en-US" altLang="en-US" sz="2000" dirty="0" smtClean="0"/>
              <a:t>Holds acid</a:t>
            </a:r>
          </a:p>
          <a:p>
            <a:pPr lvl="1" eaLnBrk="1" hangingPunct="1"/>
            <a:r>
              <a:rPr lang="en-US" altLang="en-US" sz="2000" dirty="0" smtClean="0"/>
              <a:t>Peach/aromatic</a:t>
            </a:r>
          </a:p>
          <a:p>
            <a:pPr lvl="1" eaLnBrk="1" hangingPunct="1"/>
            <a:r>
              <a:rPr lang="en-US" altLang="en-US" sz="2000" dirty="0" smtClean="0"/>
              <a:t>Mineral/</a:t>
            </a:r>
            <a:r>
              <a:rPr lang="en-US" altLang="en-US" sz="2000" dirty="0" err="1" smtClean="0"/>
              <a:t>Dryc</a:t>
            </a:r>
            <a:endParaRPr lang="en-US" altLang="en-US" sz="2000" dirty="0" smtClean="0"/>
          </a:p>
        </p:txBody>
      </p:sp>
      <p:pic>
        <p:nvPicPr>
          <p:cNvPr id="2" name="Picture 2" descr="http://stc.obolog.net/multimedia/fotos/931000/930084/930084-305515.jpg"/>
          <p:cNvPicPr>
            <a:picLocks noChangeAspect="1" noChangeArrowheads="1"/>
          </p:cNvPicPr>
          <p:nvPr/>
        </p:nvPicPr>
        <p:blipFill rotWithShape="1">
          <a:blip r:embed="rId3">
            <a:extLst>
              <a:ext uri="{28A0092B-C50C-407E-A947-70E740481C1C}">
                <a14:useLocalDpi xmlns:a14="http://schemas.microsoft.com/office/drawing/2010/main" val="0"/>
              </a:ext>
            </a:extLst>
          </a:blip>
          <a:srcRect l="8197" t="640" r="19673" b="1"/>
          <a:stretch/>
        </p:blipFill>
        <p:spPr bwMode="auto">
          <a:xfrm>
            <a:off x="5728048" y="2270091"/>
            <a:ext cx="3352800" cy="34638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s://encrypted-tbn3.gstatic.com/images?q=tbn:ANd9GcQNvYMec9xKKmsia1IHAiJ0XI2gM1UaCyKR_eMVkNfPn4ewKDrAV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3783" y="152400"/>
            <a:ext cx="1147065" cy="18811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spain wine region ma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6915" y="5279562"/>
            <a:ext cx="17265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27760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381000"/>
            <a:ext cx="8915400" cy="1143000"/>
          </a:xfrm>
          <a:noFill/>
        </p:spPr>
        <p:txBody>
          <a:bodyPr lIns="92075" tIns="46038" rIns="92075" bIns="46038"/>
          <a:lstStyle/>
          <a:p>
            <a:pPr eaLnBrk="1" hangingPunct="1"/>
            <a:r>
              <a:rPr lang="en-US" altLang="en-US" sz="4800" dirty="0" smtClean="0">
                <a:solidFill>
                  <a:srgbClr val="FFC000"/>
                </a:solidFill>
              </a:rPr>
              <a:t>‘</a:t>
            </a:r>
            <a:r>
              <a:rPr lang="en-US" altLang="en-US" sz="4800" dirty="0" err="1" smtClean="0">
                <a:solidFill>
                  <a:srgbClr val="FFC000"/>
                </a:solidFill>
              </a:rPr>
              <a:t>Colombard</a:t>
            </a:r>
            <a:r>
              <a:rPr lang="en-US" altLang="en-US" sz="4800" dirty="0" smtClean="0">
                <a:solidFill>
                  <a:srgbClr val="FFC000"/>
                </a:solidFill>
              </a:rPr>
              <a:t>’ ‘</a:t>
            </a:r>
            <a:r>
              <a:rPr lang="en-US" altLang="en-US" sz="4800" dirty="0" err="1" smtClean="0">
                <a:solidFill>
                  <a:srgbClr val="FFC000"/>
                </a:solidFill>
              </a:rPr>
              <a:t>Coulombier</a:t>
            </a:r>
            <a:r>
              <a:rPr lang="en-US" altLang="en-US" sz="4800" dirty="0" smtClean="0">
                <a:solidFill>
                  <a:srgbClr val="FFC000"/>
                </a:solidFill>
              </a:rPr>
              <a:t>’</a:t>
            </a:r>
            <a:br>
              <a:rPr lang="en-US" altLang="en-US" sz="4800" dirty="0" smtClean="0">
                <a:solidFill>
                  <a:srgbClr val="FFC000"/>
                </a:solidFill>
              </a:rPr>
            </a:br>
            <a:r>
              <a:rPr lang="en-US" altLang="en-US" sz="3200" dirty="0" smtClean="0">
                <a:solidFill>
                  <a:srgbClr val="FFC000"/>
                </a:solidFill>
              </a:rPr>
              <a:t>(</a:t>
            </a:r>
            <a:r>
              <a:rPr lang="en-US" altLang="en-US" sz="3200" i="1" dirty="0" smtClean="0">
                <a:solidFill>
                  <a:srgbClr val="FFC000"/>
                </a:solidFill>
              </a:rPr>
              <a:t>vinifera </a:t>
            </a:r>
            <a:r>
              <a:rPr lang="en-US" altLang="en-US" sz="3200" i="1" dirty="0">
                <a:solidFill>
                  <a:srgbClr val="FFC000"/>
                </a:solidFill>
              </a:rPr>
              <a:t>–  </a:t>
            </a:r>
            <a:r>
              <a:rPr lang="en-US" altLang="en-US" sz="3200" i="1" dirty="0" err="1">
                <a:solidFill>
                  <a:srgbClr val="FFC000"/>
                </a:solidFill>
              </a:rPr>
              <a:t>Charentes</a:t>
            </a:r>
            <a:r>
              <a:rPr lang="en-US" altLang="en-US" sz="3200" i="1" dirty="0">
                <a:solidFill>
                  <a:srgbClr val="FFC000"/>
                </a:solidFill>
              </a:rPr>
              <a:t>, Bordeaux, France</a:t>
            </a:r>
            <a:r>
              <a:rPr lang="en-US" altLang="en-US" sz="3200" dirty="0" smtClean="0">
                <a:solidFill>
                  <a:srgbClr val="FFC000"/>
                </a:solidFill>
              </a:rPr>
              <a:t>)</a:t>
            </a:r>
            <a:endParaRPr lang="en-US" altLang="en-US" sz="4800" dirty="0" smtClean="0">
              <a:solidFill>
                <a:srgbClr val="FFC000"/>
              </a:solidFill>
            </a:endParaRPr>
          </a:p>
        </p:txBody>
      </p:sp>
      <p:sp>
        <p:nvSpPr>
          <p:cNvPr id="25603" name="Rectangle 3"/>
          <p:cNvSpPr>
            <a:spLocks noGrp="1" noChangeArrowheads="1"/>
          </p:cNvSpPr>
          <p:nvPr>
            <p:ph type="body" sz="half" idx="1"/>
          </p:nvPr>
        </p:nvSpPr>
        <p:spPr>
          <a:xfrm>
            <a:off x="609600" y="1676400"/>
            <a:ext cx="5715000" cy="4114800"/>
          </a:xfrm>
          <a:noFill/>
        </p:spPr>
        <p:txBody>
          <a:bodyPr lIns="92075" tIns="46038" rIns="92075" bIns="46038"/>
          <a:lstStyle/>
          <a:p>
            <a:pPr eaLnBrk="1" hangingPunct="1"/>
            <a:r>
              <a:rPr lang="en-US" altLang="en-US" sz="2400" b="1" dirty="0" smtClean="0"/>
              <a:t>Strengths</a:t>
            </a:r>
            <a:r>
              <a:rPr lang="en-US" altLang="en-US" sz="2400" dirty="0" smtClean="0"/>
              <a:t>:</a:t>
            </a:r>
          </a:p>
          <a:p>
            <a:pPr lvl="1" eaLnBrk="1" hangingPunct="1"/>
            <a:r>
              <a:rPr lang="en-US" altLang="en-US" sz="2000" dirty="0" smtClean="0"/>
              <a:t>Hardiness</a:t>
            </a:r>
          </a:p>
          <a:p>
            <a:pPr lvl="1" eaLnBrk="1" hangingPunct="1"/>
            <a:r>
              <a:rPr lang="en-US" altLang="en-US" sz="2000" dirty="0" smtClean="0"/>
              <a:t>Consistent, high yields (3-8 T/A!)</a:t>
            </a:r>
          </a:p>
          <a:p>
            <a:pPr lvl="1" eaLnBrk="1" hangingPunct="1"/>
            <a:r>
              <a:rPr lang="en-US" altLang="en-US" sz="2000" dirty="0" smtClean="0"/>
              <a:t>Medium ripening</a:t>
            </a:r>
          </a:p>
          <a:p>
            <a:pPr lvl="1" eaLnBrk="1" hangingPunct="1"/>
            <a:r>
              <a:rPr lang="en-US" altLang="en-US" sz="2000" dirty="0" smtClean="0"/>
              <a:t>Name recognition</a:t>
            </a:r>
          </a:p>
          <a:p>
            <a:pPr lvl="1" eaLnBrk="1" hangingPunct="1"/>
            <a:r>
              <a:rPr lang="en-US" altLang="en-US" sz="2000" dirty="0" smtClean="0"/>
              <a:t>Heat tolerance/acid</a:t>
            </a:r>
          </a:p>
          <a:p>
            <a:pPr eaLnBrk="1" hangingPunct="1"/>
            <a:r>
              <a:rPr lang="en-US" altLang="en-US" sz="2400" b="1" dirty="0" smtClean="0"/>
              <a:t>Weaknesses</a:t>
            </a:r>
            <a:r>
              <a:rPr lang="en-US" altLang="en-US" sz="2400" dirty="0" smtClean="0"/>
              <a:t>:</a:t>
            </a:r>
          </a:p>
          <a:p>
            <a:pPr lvl="1" eaLnBrk="1" hangingPunct="1"/>
            <a:r>
              <a:rPr lang="en-US" altLang="en-US" sz="2000" dirty="0" smtClean="0"/>
              <a:t>Thinning needed</a:t>
            </a:r>
          </a:p>
          <a:p>
            <a:pPr lvl="1" eaLnBrk="1" hangingPunct="1"/>
            <a:r>
              <a:rPr lang="en-US" altLang="en-US" sz="2000" dirty="0" smtClean="0"/>
              <a:t>Limited testing</a:t>
            </a:r>
          </a:p>
          <a:p>
            <a:pPr lvl="2" eaLnBrk="1" hangingPunct="1"/>
            <a:r>
              <a:rPr lang="en-US" altLang="en-US" sz="1600" dirty="0" smtClean="0"/>
              <a:t>History in California</a:t>
            </a:r>
            <a:endParaRPr lang="en-US" altLang="en-US" sz="2000" dirty="0"/>
          </a:p>
          <a:p>
            <a:pPr eaLnBrk="1" hangingPunct="1"/>
            <a:r>
              <a:rPr lang="en-US" altLang="en-US" sz="2400" b="1" dirty="0" smtClean="0"/>
              <a:t>Wine</a:t>
            </a:r>
          </a:p>
          <a:p>
            <a:pPr lvl="1" eaLnBrk="1" hangingPunct="1"/>
            <a:r>
              <a:rPr lang="en-US" altLang="en-US" sz="2000" dirty="0" smtClean="0"/>
              <a:t>Aromatic, tropical; citrus</a:t>
            </a:r>
          </a:p>
          <a:p>
            <a:pPr lvl="1" eaLnBrk="1" hangingPunct="1"/>
            <a:r>
              <a:rPr lang="en-US" altLang="en-US" sz="2000" dirty="0"/>
              <a:t>Structure, round, full </a:t>
            </a:r>
            <a:r>
              <a:rPr lang="en-US" altLang="en-US" sz="2000" dirty="0" smtClean="0"/>
              <a:t>bodied</a:t>
            </a:r>
            <a:endParaRPr lang="en-US" altLang="en-US" sz="2000" dirty="0"/>
          </a:p>
        </p:txBody>
      </p:sp>
      <p:pic>
        <p:nvPicPr>
          <p:cNvPr id="3" name="Picture 2"/>
          <p:cNvPicPr>
            <a:picLocks noChangeAspect="1"/>
          </p:cNvPicPr>
          <p:nvPr/>
        </p:nvPicPr>
        <p:blipFill>
          <a:blip r:embed="rId2"/>
          <a:stretch>
            <a:fillRect/>
          </a:stretch>
        </p:blipFill>
        <p:spPr>
          <a:xfrm>
            <a:off x="6477000" y="1676400"/>
            <a:ext cx="2437125" cy="3640455"/>
          </a:xfrm>
          <a:prstGeom prst="rect">
            <a:avLst/>
          </a:prstGeom>
        </p:spPr>
      </p:pic>
      <p:pic>
        <p:nvPicPr>
          <p:cNvPr id="5" name="Picture 4" descr="map1"/>
          <p:cNvPicPr>
            <a:picLocks noChangeAspect="1" noChangeArrowheads="1"/>
          </p:cNvPicPr>
          <p:nvPr/>
        </p:nvPicPr>
        <p:blipFill>
          <a:blip r:embed="rId3" cstate="print">
            <a:extLst>
              <a:ext uri="{28A0092B-C50C-407E-A947-70E740481C1C}">
                <a14:useLocalDpi xmlns:a14="http://schemas.microsoft.com/office/drawing/2010/main" val="0"/>
              </a:ext>
            </a:extLst>
          </a:blip>
          <a:srcRect t="21111" b="13332"/>
          <a:stretch>
            <a:fillRect/>
          </a:stretch>
        </p:blipFill>
        <p:spPr bwMode="auto">
          <a:xfrm>
            <a:off x="5473607" y="4988718"/>
            <a:ext cx="1796431"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6042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04800" y="228600"/>
            <a:ext cx="8629650" cy="1143000"/>
          </a:xfrm>
          <a:noFill/>
        </p:spPr>
        <p:txBody>
          <a:bodyPr lIns="92075" tIns="46038" rIns="92075" bIns="46038"/>
          <a:lstStyle/>
          <a:p>
            <a:pPr eaLnBrk="1" hangingPunct="1"/>
            <a:r>
              <a:rPr lang="en-US" altLang="en-US" sz="4800" dirty="0" smtClean="0">
                <a:solidFill>
                  <a:srgbClr val="FFC000"/>
                </a:solidFill>
              </a:rPr>
              <a:t>‘</a:t>
            </a:r>
            <a:r>
              <a:rPr lang="en-US" altLang="en-US" sz="4800" dirty="0" err="1" smtClean="0">
                <a:solidFill>
                  <a:srgbClr val="FFC000"/>
                </a:solidFill>
              </a:rPr>
              <a:t>Rousanne</a:t>
            </a:r>
            <a:r>
              <a:rPr lang="en-US" altLang="en-US" sz="4800" dirty="0" smtClean="0">
                <a:solidFill>
                  <a:srgbClr val="FFC000"/>
                </a:solidFill>
              </a:rPr>
              <a:t>’</a:t>
            </a:r>
            <a:br>
              <a:rPr lang="en-US" altLang="en-US" sz="4800" dirty="0" smtClean="0">
                <a:solidFill>
                  <a:srgbClr val="FFC000"/>
                </a:solidFill>
              </a:rPr>
            </a:br>
            <a:r>
              <a:rPr lang="en-US" altLang="en-US" sz="3600" dirty="0" smtClean="0">
                <a:solidFill>
                  <a:srgbClr val="FFC000"/>
                </a:solidFill>
              </a:rPr>
              <a:t>(</a:t>
            </a:r>
            <a:r>
              <a:rPr lang="en-US" altLang="en-US" sz="3600" i="1" dirty="0" err="1" smtClean="0">
                <a:solidFill>
                  <a:srgbClr val="FFC000"/>
                </a:solidFill>
              </a:rPr>
              <a:t>vinifera</a:t>
            </a:r>
            <a:r>
              <a:rPr lang="en-US" altLang="en-US" sz="3600" i="1" dirty="0" smtClean="0">
                <a:solidFill>
                  <a:srgbClr val="FFC000"/>
                </a:solidFill>
              </a:rPr>
              <a:t> – Rhone, France</a:t>
            </a:r>
            <a:r>
              <a:rPr lang="en-US" altLang="en-US" sz="3600" dirty="0" smtClean="0">
                <a:solidFill>
                  <a:srgbClr val="FFC000"/>
                </a:solidFill>
              </a:rPr>
              <a:t>)</a:t>
            </a:r>
            <a:endParaRPr lang="en-US" altLang="en-US" sz="4800" dirty="0" smtClean="0">
              <a:solidFill>
                <a:srgbClr val="FFC000"/>
              </a:solidFill>
            </a:endParaRPr>
          </a:p>
        </p:txBody>
      </p:sp>
      <p:sp>
        <p:nvSpPr>
          <p:cNvPr id="25603" name="Rectangle 3"/>
          <p:cNvSpPr>
            <a:spLocks noGrp="1" noChangeArrowheads="1"/>
          </p:cNvSpPr>
          <p:nvPr>
            <p:ph type="body" sz="half" idx="1"/>
          </p:nvPr>
        </p:nvSpPr>
        <p:spPr>
          <a:xfrm>
            <a:off x="609600" y="1524000"/>
            <a:ext cx="5334000" cy="5029200"/>
          </a:xfrm>
          <a:noFill/>
        </p:spPr>
        <p:txBody>
          <a:bodyPr lIns="92075" tIns="46038" rIns="92075" bIns="46038"/>
          <a:lstStyle/>
          <a:p>
            <a:pPr eaLnBrk="1" hangingPunct="1"/>
            <a:r>
              <a:rPr lang="en-US" altLang="en-US" sz="2400" b="1" dirty="0" smtClean="0"/>
              <a:t>Strengths</a:t>
            </a:r>
            <a:r>
              <a:rPr lang="en-US" altLang="en-US" sz="2400" dirty="0" smtClean="0"/>
              <a:t>:</a:t>
            </a:r>
          </a:p>
          <a:p>
            <a:pPr lvl="1" eaLnBrk="1" hangingPunct="1"/>
            <a:r>
              <a:rPr lang="en-US" altLang="en-US" sz="2000" dirty="0" smtClean="0"/>
              <a:t>Good Hardiness</a:t>
            </a:r>
          </a:p>
          <a:p>
            <a:pPr lvl="1" eaLnBrk="1" hangingPunct="1"/>
            <a:r>
              <a:rPr lang="en-US" altLang="en-US" sz="2000" dirty="0" smtClean="0"/>
              <a:t>Very good </a:t>
            </a:r>
            <a:r>
              <a:rPr lang="en-US" altLang="en-US" sz="2000" dirty="0"/>
              <a:t>yields </a:t>
            </a:r>
            <a:r>
              <a:rPr lang="en-US" altLang="en-US" sz="2000" dirty="0" smtClean="0"/>
              <a:t>(3-6 </a:t>
            </a:r>
            <a:r>
              <a:rPr lang="en-US" altLang="en-US" sz="2000" dirty="0"/>
              <a:t>T/A)</a:t>
            </a:r>
          </a:p>
          <a:p>
            <a:pPr lvl="1" eaLnBrk="1" hangingPunct="1"/>
            <a:r>
              <a:rPr lang="en-US" altLang="en-US" sz="2000" dirty="0" smtClean="0"/>
              <a:t>Medium ripening</a:t>
            </a:r>
          </a:p>
          <a:p>
            <a:pPr lvl="1" eaLnBrk="1" hangingPunct="1"/>
            <a:r>
              <a:rPr lang="en-US" altLang="en-US" sz="2000" dirty="0" smtClean="0"/>
              <a:t>Aromatic</a:t>
            </a:r>
          </a:p>
          <a:p>
            <a:pPr eaLnBrk="1" hangingPunct="1"/>
            <a:r>
              <a:rPr lang="en-US" altLang="en-US" sz="2400" b="1" dirty="0" smtClean="0"/>
              <a:t>Weaknesses</a:t>
            </a:r>
            <a:r>
              <a:rPr lang="en-US" altLang="en-US" sz="2400" dirty="0" smtClean="0"/>
              <a:t>:</a:t>
            </a:r>
          </a:p>
          <a:p>
            <a:pPr lvl="1" eaLnBrk="1" hangingPunct="1"/>
            <a:r>
              <a:rPr lang="en-US" altLang="en-US" sz="2000" dirty="0" smtClean="0"/>
              <a:t>Name </a:t>
            </a:r>
            <a:r>
              <a:rPr lang="en-US" altLang="en-US" sz="2000" dirty="0"/>
              <a:t>recognition</a:t>
            </a:r>
          </a:p>
          <a:p>
            <a:pPr lvl="1" eaLnBrk="1" hangingPunct="1"/>
            <a:r>
              <a:rPr lang="en-US" altLang="en-US" sz="2000" dirty="0" smtClean="0"/>
              <a:t>Limited testing</a:t>
            </a:r>
            <a:endParaRPr lang="en-US" altLang="en-US" sz="2000" dirty="0"/>
          </a:p>
          <a:p>
            <a:pPr eaLnBrk="1" hangingPunct="1"/>
            <a:r>
              <a:rPr lang="en-US" altLang="en-US" sz="2400" b="1" dirty="0" smtClean="0"/>
              <a:t>Wine</a:t>
            </a:r>
          </a:p>
          <a:p>
            <a:pPr lvl="1" eaLnBrk="1" hangingPunct="1"/>
            <a:r>
              <a:rPr lang="en-US" altLang="en-US" sz="2000" dirty="0" smtClean="0"/>
              <a:t>Aromatic; citrus</a:t>
            </a:r>
          </a:p>
          <a:p>
            <a:pPr lvl="1" eaLnBrk="1" hangingPunct="1"/>
            <a:r>
              <a:rPr lang="en-US" altLang="en-US" sz="2000" dirty="0" smtClean="0"/>
              <a:t>Structure, weight, rustic</a:t>
            </a:r>
          </a:p>
          <a:p>
            <a:pPr lvl="1" eaLnBrk="1" hangingPunct="1"/>
            <a:r>
              <a:rPr lang="en-US" altLang="en-US" sz="2000" dirty="0" smtClean="0"/>
              <a:t>Complex; good food wine</a:t>
            </a:r>
          </a:p>
        </p:txBody>
      </p:sp>
      <p:pic>
        <p:nvPicPr>
          <p:cNvPr id="1026" name="Picture 2" descr="https://tse1.mm.bing.net/th?id=OIP.3cGAAB1nKbsbuyExhb_RjQHaJs&amp;pid=15.1&amp;P=0&amp;w=300&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5055" y="1828800"/>
            <a:ext cx="2779395" cy="36252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ap1"/>
          <p:cNvPicPr>
            <a:picLocks noChangeAspect="1" noChangeArrowheads="1"/>
          </p:cNvPicPr>
          <p:nvPr/>
        </p:nvPicPr>
        <p:blipFill>
          <a:blip r:embed="rId3" cstate="print">
            <a:extLst>
              <a:ext uri="{28A0092B-C50C-407E-A947-70E740481C1C}">
                <a14:useLocalDpi xmlns:a14="http://schemas.microsoft.com/office/drawing/2010/main" val="0"/>
              </a:ext>
            </a:extLst>
          </a:blip>
          <a:srcRect t="21111" b="13332"/>
          <a:stretch>
            <a:fillRect/>
          </a:stretch>
        </p:blipFill>
        <p:spPr bwMode="auto">
          <a:xfrm>
            <a:off x="5045384" y="5049837"/>
            <a:ext cx="1796431"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1391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457200"/>
            <a:ext cx="7772400" cy="1143000"/>
          </a:xfrm>
        </p:spPr>
        <p:txBody>
          <a:bodyPr lIns="92075" tIns="46038" rIns="92075" bIns="46038"/>
          <a:lstStyle/>
          <a:p>
            <a:pPr eaLnBrk="1" hangingPunct="1"/>
            <a:r>
              <a:rPr lang="en-US" altLang="en-US" sz="4800" smtClean="0">
                <a:solidFill>
                  <a:srgbClr val="FFC000"/>
                </a:solidFill>
              </a:rPr>
              <a:t>‘Chambourcin’</a:t>
            </a:r>
            <a:r>
              <a:rPr lang="en-US" altLang="en-US" sz="5400" smtClean="0">
                <a:solidFill>
                  <a:srgbClr val="FFC000"/>
                </a:solidFill>
              </a:rPr>
              <a:t/>
            </a:r>
            <a:br>
              <a:rPr lang="en-US" altLang="en-US" sz="5400" smtClean="0">
                <a:solidFill>
                  <a:srgbClr val="FFC000"/>
                </a:solidFill>
              </a:rPr>
            </a:br>
            <a:r>
              <a:rPr lang="en-US" altLang="en-US" sz="3200" smtClean="0">
                <a:solidFill>
                  <a:srgbClr val="FFC000"/>
                </a:solidFill>
              </a:rPr>
              <a:t>(hybrid)</a:t>
            </a:r>
          </a:p>
        </p:txBody>
      </p:sp>
      <p:sp>
        <p:nvSpPr>
          <p:cNvPr id="31747" name="Rectangle 3"/>
          <p:cNvSpPr>
            <a:spLocks noGrp="1" noChangeArrowheads="1"/>
          </p:cNvSpPr>
          <p:nvPr>
            <p:ph type="body" sz="half" idx="1"/>
          </p:nvPr>
        </p:nvSpPr>
        <p:spPr>
          <a:xfrm>
            <a:off x="304800" y="1447800"/>
            <a:ext cx="4419600" cy="4114800"/>
          </a:xfrm>
        </p:spPr>
        <p:txBody>
          <a:bodyPr lIns="92075" tIns="46038" rIns="92075" bIns="46038"/>
          <a:lstStyle/>
          <a:p>
            <a:pPr eaLnBrk="1" hangingPunct="1"/>
            <a:r>
              <a:rPr lang="en-US" altLang="en-US" b="1" smtClean="0"/>
              <a:t>Strengths:</a:t>
            </a:r>
          </a:p>
          <a:p>
            <a:pPr lvl="1" eaLnBrk="1" hangingPunct="1"/>
            <a:r>
              <a:rPr lang="en-US" altLang="en-US" smtClean="0"/>
              <a:t>High quality</a:t>
            </a:r>
          </a:p>
          <a:p>
            <a:pPr lvl="2" eaLnBrk="1" hangingPunct="1"/>
            <a:r>
              <a:rPr lang="en-US" altLang="en-US" smtClean="0"/>
              <a:t>versatile</a:t>
            </a:r>
          </a:p>
          <a:p>
            <a:pPr lvl="1" eaLnBrk="1" hangingPunct="1"/>
            <a:r>
              <a:rPr lang="en-US" altLang="en-US" smtClean="0"/>
              <a:t>Good cold hardiness</a:t>
            </a:r>
          </a:p>
          <a:p>
            <a:pPr lvl="1" eaLnBrk="1" hangingPunct="1"/>
            <a:r>
              <a:rPr lang="en-US" altLang="en-US" smtClean="0"/>
              <a:t>Disease resistant</a:t>
            </a:r>
          </a:p>
          <a:p>
            <a:pPr eaLnBrk="1" hangingPunct="1"/>
            <a:r>
              <a:rPr lang="en-US" altLang="en-US" b="1" smtClean="0"/>
              <a:t>Weaknesses:</a:t>
            </a:r>
          </a:p>
          <a:p>
            <a:pPr lvl="1" eaLnBrk="1" hangingPunct="1"/>
            <a:r>
              <a:rPr lang="en-US" altLang="en-US" smtClean="0"/>
              <a:t>Late ripening</a:t>
            </a:r>
          </a:p>
          <a:p>
            <a:pPr lvl="1" eaLnBrk="1" hangingPunct="1"/>
            <a:r>
              <a:rPr lang="en-US" altLang="en-US" smtClean="0"/>
              <a:t>Name</a:t>
            </a:r>
          </a:p>
        </p:txBody>
      </p:sp>
      <p:pic>
        <p:nvPicPr>
          <p:cNvPr id="31748" name="Picture 4"/>
          <p:cNvPicPr>
            <a:picLocks noGrp="1" noChangeArrowheads="1"/>
          </p:cNvPicPr>
          <p:nvPr>
            <p:ph type="chart" sz="half" idx="2"/>
          </p:nvPr>
        </p:nvPicPr>
        <p:blipFill>
          <a:blip r:embed="rId2" cstate="print">
            <a:extLst>
              <a:ext uri="{28A0092B-C50C-407E-A947-70E740481C1C}">
                <a14:useLocalDpi xmlns:a14="http://schemas.microsoft.com/office/drawing/2010/main" val="0"/>
              </a:ext>
            </a:extLst>
          </a:blip>
          <a:srcRect/>
          <a:stretch>
            <a:fillRect/>
          </a:stretch>
        </p:blipFill>
        <p:spPr>
          <a:xfrm>
            <a:off x="5562600" y="1524000"/>
            <a:ext cx="3363913" cy="44958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228600" y="1539875"/>
            <a:ext cx="8839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spcBef>
                <a:spcPct val="0"/>
              </a:spcBef>
              <a:buFontTx/>
              <a:buNone/>
            </a:pPr>
            <a:r>
              <a:rPr lang="en-US" altLang="en-US" sz="6000" b="1" dirty="0" smtClean="0">
                <a:solidFill>
                  <a:srgbClr val="FFCC00"/>
                </a:solidFill>
              </a:rPr>
              <a:t>Recommended and Promising (?)</a:t>
            </a:r>
            <a:endParaRPr lang="en-US" altLang="en-US" sz="6000" b="1" dirty="0">
              <a:solidFill>
                <a:srgbClr val="FFCC00"/>
              </a:solidFill>
            </a:endParaRPr>
          </a:p>
          <a:p>
            <a:pPr algn="ctr" eaLnBrk="1" hangingPunct="1">
              <a:spcBef>
                <a:spcPct val="0"/>
              </a:spcBef>
              <a:buFontTx/>
              <a:buNone/>
            </a:pPr>
            <a:r>
              <a:rPr lang="en-US" altLang="en-US" sz="6000" b="1" dirty="0" err="1">
                <a:solidFill>
                  <a:srgbClr val="FFCC00"/>
                </a:solidFill>
              </a:rPr>
              <a:t>Winegrape</a:t>
            </a:r>
            <a:r>
              <a:rPr lang="en-US" altLang="en-US" sz="6000" b="1" dirty="0">
                <a:solidFill>
                  <a:srgbClr val="FFCC00"/>
                </a:solidFill>
              </a:rPr>
              <a:t> </a:t>
            </a:r>
            <a:r>
              <a:rPr lang="en-US" altLang="en-US" sz="6000" b="1" dirty="0" smtClean="0">
                <a:solidFill>
                  <a:srgbClr val="FFCC00"/>
                </a:solidFill>
              </a:rPr>
              <a:t>Cultivars</a:t>
            </a:r>
            <a:endParaRPr lang="en-US" altLang="en-US" sz="6000" b="1" dirty="0">
              <a:solidFill>
                <a:srgbClr val="FFCC00"/>
              </a:solidFill>
            </a:endParaRPr>
          </a:p>
          <a:p>
            <a:pPr algn="ctr" eaLnBrk="1" hangingPunct="1">
              <a:spcBef>
                <a:spcPct val="0"/>
              </a:spcBef>
              <a:buFontTx/>
              <a:buNone/>
            </a:pPr>
            <a:r>
              <a:rPr lang="en-US" altLang="en-US" sz="6000" b="1" dirty="0">
                <a:solidFill>
                  <a:srgbClr val="FFCC00"/>
                </a:solidFill>
              </a:rPr>
              <a:t>for </a:t>
            </a:r>
            <a:r>
              <a:rPr lang="en-US" altLang="en-US" sz="6000" b="1" dirty="0" smtClean="0">
                <a:solidFill>
                  <a:srgbClr val="FFCC00"/>
                </a:solidFill>
              </a:rPr>
              <a:t>the Eastern US</a:t>
            </a:r>
            <a:r>
              <a:rPr lang="en-US" altLang="en-US" sz="6000" b="1" dirty="0">
                <a:solidFill>
                  <a:srgbClr val="FFCC00"/>
                </a:solidFill>
              </a:rPr>
              <a:t/>
            </a:r>
            <a:br>
              <a:rPr lang="en-US" altLang="en-US" sz="6000" b="1" dirty="0">
                <a:solidFill>
                  <a:srgbClr val="FFCC00"/>
                </a:solidFill>
              </a:rPr>
            </a:br>
            <a:endParaRPr lang="en-US" altLang="en-US" sz="6000" b="1" dirty="0">
              <a:solidFill>
                <a:srgbClr val="FFC000"/>
              </a:solidFill>
            </a:endParaRPr>
          </a:p>
        </p:txBody>
      </p:sp>
      <p:sp>
        <p:nvSpPr>
          <p:cNvPr id="4099" name="Text Box 3"/>
          <p:cNvSpPr txBox="1">
            <a:spLocks noChangeArrowheads="1"/>
          </p:cNvSpPr>
          <p:nvPr/>
        </p:nvSpPr>
        <p:spPr bwMode="auto">
          <a:xfrm>
            <a:off x="228600" y="5168900"/>
            <a:ext cx="8763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spcBef>
                <a:spcPct val="0"/>
              </a:spcBef>
              <a:buFontTx/>
              <a:buNone/>
            </a:pPr>
            <a:r>
              <a:rPr lang="en-US" altLang="en-US" sz="2800" b="1" dirty="0"/>
              <a:t>Joseph A. Fiola, Ph.D.</a:t>
            </a:r>
          </a:p>
          <a:p>
            <a:pPr algn="ctr" eaLnBrk="1" hangingPunct="1">
              <a:spcBef>
                <a:spcPct val="0"/>
              </a:spcBef>
              <a:buFontTx/>
              <a:buNone/>
            </a:pPr>
            <a:r>
              <a:rPr lang="en-US" altLang="en-US" sz="2800" dirty="0"/>
              <a:t>Specialist in Viticulture and Small Fruit</a:t>
            </a:r>
          </a:p>
          <a:p>
            <a:pPr algn="ctr" eaLnBrk="1" hangingPunct="1">
              <a:spcBef>
                <a:spcPct val="0"/>
              </a:spcBef>
              <a:buFontTx/>
              <a:buNone/>
            </a:pPr>
            <a:r>
              <a:rPr lang="en-US" altLang="en-US" sz="2800" dirty="0"/>
              <a:t>University of Maryland Extension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418861"/>
            <a:ext cx="3497489" cy="113507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04800" y="381000"/>
            <a:ext cx="8610600" cy="1143000"/>
          </a:xfrm>
          <a:noFill/>
        </p:spPr>
        <p:txBody>
          <a:bodyPr lIns="92075" tIns="46038" rIns="92075" bIns="46038"/>
          <a:lstStyle/>
          <a:p>
            <a:pPr eaLnBrk="1" hangingPunct="1"/>
            <a:r>
              <a:rPr lang="en-US" altLang="en-US" sz="5400" dirty="0" smtClean="0">
                <a:solidFill>
                  <a:srgbClr val="FFC000"/>
                </a:solidFill>
              </a:rPr>
              <a:t>‘Norton’/‘Cynthiana’</a:t>
            </a:r>
            <a:br>
              <a:rPr lang="en-US" altLang="en-US" sz="5400" dirty="0" smtClean="0">
                <a:solidFill>
                  <a:srgbClr val="FFC000"/>
                </a:solidFill>
              </a:rPr>
            </a:br>
            <a:r>
              <a:rPr lang="en-US" altLang="en-US" sz="3200" dirty="0" smtClean="0">
                <a:solidFill>
                  <a:srgbClr val="FFC000"/>
                </a:solidFill>
              </a:rPr>
              <a:t>(red </a:t>
            </a:r>
            <a:r>
              <a:rPr lang="en-US" altLang="en-US" sz="3200" i="1" dirty="0" err="1" smtClean="0">
                <a:solidFill>
                  <a:srgbClr val="FFC000"/>
                </a:solidFill>
              </a:rPr>
              <a:t>V.aestivalis</a:t>
            </a:r>
            <a:r>
              <a:rPr lang="en-US" altLang="en-US" sz="3200" dirty="0" smtClean="0">
                <a:solidFill>
                  <a:srgbClr val="FFC000"/>
                </a:solidFill>
              </a:rPr>
              <a:t> (American spp.)</a:t>
            </a:r>
          </a:p>
        </p:txBody>
      </p:sp>
      <p:sp>
        <p:nvSpPr>
          <p:cNvPr id="32771" name="Rectangle 3"/>
          <p:cNvSpPr>
            <a:spLocks noGrp="1" noChangeArrowheads="1"/>
          </p:cNvSpPr>
          <p:nvPr>
            <p:ph type="body" sz="half" idx="1"/>
          </p:nvPr>
        </p:nvSpPr>
        <p:spPr>
          <a:xfrm>
            <a:off x="609600" y="1676400"/>
            <a:ext cx="5029200" cy="4724400"/>
          </a:xfrm>
          <a:noFill/>
        </p:spPr>
        <p:txBody>
          <a:bodyPr lIns="92075" tIns="46038" rIns="92075" bIns="46038"/>
          <a:lstStyle/>
          <a:p>
            <a:pPr eaLnBrk="1" hangingPunct="1"/>
            <a:r>
              <a:rPr lang="en-US" altLang="en-US" sz="2800" b="1" smtClean="0"/>
              <a:t>Strengths:</a:t>
            </a:r>
          </a:p>
          <a:p>
            <a:pPr lvl="1" eaLnBrk="1" hangingPunct="1"/>
            <a:r>
              <a:rPr lang="en-US" altLang="en-US" sz="2400" smtClean="0"/>
              <a:t>Cold hardy</a:t>
            </a:r>
          </a:p>
          <a:p>
            <a:pPr lvl="1" eaLnBrk="1" hangingPunct="1"/>
            <a:r>
              <a:rPr lang="en-US" altLang="en-US" sz="2400" smtClean="0"/>
              <a:t>Good disease resistance</a:t>
            </a:r>
          </a:p>
          <a:p>
            <a:pPr lvl="1" eaLnBrk="1" hangingPunct="1"/>
            <a:r>
              <a:rPr lang="en-US" altLang="en-US" sz="2400" smtClean="0"/>
              <a:t>2X NJ GC winner</a:t>
            </a:r>
          </a:p>
          <a:p>
            <a:pPr lvl="1" eaLnBrk="1" hangingPunct="1"/>
            <a:r>
              <a:rPr lang="en-US" altLang="en-US" sz="2400" smtClean="0"/>
              <a:t>Increasing local interest</a:t>
            </a:r>
          </a:p>
          <a:p>
            <a:pPr lvl="1" eaLnBrk="1" hangingPunct="1"/>
            <a:r>
              <a:rPr lang="en-US" altLang="en-US" sz="2400" smtClean="0"/>
              <a:t>Very fruity character - blend</a:t>
            </a:r>
          </a:p>
          <a:p>
            <a:pPr eaLnBrk="1" hangingPunct="1"/>
            <a:r>
              <a:rPr lang="en-US" altLang="en-US" sz="2800" b="1" smtClean="0"/>
              <a:t>Weaknesses:</a:t>
            </a:r>
          </a:p>
          <a:p>
            <a:pPr lvl="1" eaLnBrk="1" hangingPunct="1"/>
            <a:r>
              <a:rPr lang="en-US" altLang="en-US" sz="2400" smtClean="0"/>
              <a:t>Low yields</a:t>
            </a:r>
          </a:p>
          <a:p>
            <a:pPr lvl="1" eaLnBrk="1" hangingPunct="1"/>
            <a:r>
              <a:rPr lang="en-US" altLang="en-US" sz="2400" smtClean="0"/>
              <a:t>Uncertain demand</a:t>
            </a:r>
          </a:p>
          <a:p>
            <a:pPr lvl="1" eaLnBrk="1" hangingPunct="1"/>
            <a:r>
              <a:rPr lang="en-US" altLang="en-US" sz="2400" smtClean="0"/>
              <a:t>High pH and high TA</a:t>
            </a:r>
          </a:p>
          <a:p>
            <a:pPr lvl="1" eaLnBrk="1" hangingPunct="1"/>
            <a:r>
              <a:rPr lang="en-US" altLang="en-US" sz="2400" smtClean="0"/>
              <a:t>Training system?</a:t>
            </a:r>
          </a:p>
        </p:txBody>
      </p:sp>
      <p:pic>
        <p:nvPicPr>
          <p:cNvPr id="32772" name="Picture 4"/>
          <p:cNvPicPr>
            <a:picLocks noGrp="1" noChangeArrowheads="1"/>
          </p:cNvPicPr>
          <p:nvPr>
            <p:ph type="chart" sz="half" idx="2"/>
          </p:nvPr>
        </p:nvPicPr>
        <p:blipFill>
          <a:blip r:embed="rId2">
            <a:extLst>
              <a:ext uri="{28A0092B-C50C-407E-A947-70E740481C1C}">
                <a14:useLocalDpi xmlns:a14="http://schemas.microsoft.com/office/drawing/2010/main" val="0"/>
              </a:ext>
            </a:extLst>
          </a:blip>
          <a:srcRect l="36029" t="13165"/>
          <a:stretch>
            <a:fillRect/>
          </a:stretch>
        </p:blipFill>
        <p:spPr>
          <a:xfrm>
            <a:off x="6324600" y="1676400"/>
            <a:ext cx="2667000" cy="4343400"/>
          </a:xfr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220662"/>
            <a:ext cx="8621713" cy="1143000"/>
          </a:xfrm>
        </p:spPr>
        <p:txBody>
          <a:bodyPr lIns="92075" tIns="46038" rIns="92075" bIns="46038"/>
          <a:lstStyle/>
          <a:p>
            <a:pPr eaLnBrk="1" hangingPunct="1"/>
            <a:r>
              <a:rPr lang="en-US" altLang="en-US" sz="4800" dirty="0" smtClean="0">
                <a:solidFill>
                  <a:srgbClr val="FFC000"/>
                </a:solidFill>
              </a:rPr>
              <a:t>‘Regent’</a:t>
            </a:r>
            <a:r>
              <a:rPr lang="en-US" altLang="en-US" sz="5400" dirty="0" smtClean="0">
                <a:solidFill>
                  <a:srgbClr val="FFC000"/>
                </a:solidFill>
              </a:rPr>
              <a:t/>
            </a:r>
            <a:br>
              <a:rPr lang="en-US" altLang="en-US" sz="5400" dirty="0" smtClean="0">
                <a:solidFill>
                  <a:srgbClr val="FFC000"/>
                </a:solidFill>
              </a:rPr>
            </a:br>
            <a:r>
              <a:rPr lang="en-US" altLang="en-US" sz="2800" dirty="0">
                <a:solidFill>
                  <a:srgbClr val="FFC000"/>
                </a:solidFill>
              </a:rPr>
              <a:t>(‘Diana (</a:t>
            </a:r>
            <a:r>
              <a:rPr lang="en-US" altLang="en-US" sz="2800" dirty="0" err="1">
                <a:solidFill>
                  <a:srgbClr val="FFC000"/>
                </a:solidFill>
              </a:rPr>
              <a:t>Silvaner</a:t>
            </a:r>
            <a:r>
              <a:rPr lang="en-US" altLang="en-US" sz="2800" dirty="0">
                <a:solidFill>
                  <a:srgbClr val="FFC000"/>
                </a:solidFill>
              </a:rPr>
              <a:t> x Müller-Thurgau) x </a:t>
            </a:r>
            <a:r>
              <a:rPr lang="en-US" altLang="en-US" sz="2800" dirty="0" smtClean="0">
                <a:solidFill>
                  <a:srgbClr val="FFC000"/>
                </a:solidFill>
              </a:rPr>
              <a:t>Chambourcin)</a:t>
            </a:r>
          </a:p>
        </p:txBody>
      </p:sp>
      <p:sp>
        <p:nvSpPr>
          <p:cNvPr id="29699" name="Rectangle 3"/>
          <p:cNvSpPr>
            <a:spLocks noGrp="1" noChangeArrowheads="1"/>
          </p:cNvSpPr>
          <p:nvPr>
            <p:ph type="body" sz="half" idx="1"/>
          </p:nvPr>
        </p:nvSpPr>
        <p:spPr>
          <a:xfrm>
            <a:off x="304800" y="1447800"/>
            <a:ext cx="5029200" cy="4114800"/>
          </a:xfrm>
        </p:spPr>
        <p:txBody>
          <a:bodyPr lIns="92075" tIns="46038" rIns="92075" bIns="46038"/>
          <a:lstStyle/>
          <a:p>
            <a:pPr eaLnBrk="1" hangingPunct="1"/>
            <a:r>
              <a:rPr lang="en-US" altLang="en-US" sz="2800" b="1" dirty="0" smtClean="0"/>
              <a:t>Strengths:</a:t>
            </a:r>
          </a:p>
          <a:p>
            <a:pPr lvl="1" eaLnBrk="1" hangingPunct="1"/>
            <a:r>
              <a:rPr lang="en-US" altLang="en-US" sz="2400" dirty="0" smtClean="0"/>
              <a:t>High quality</a:t>
            </a:r>
          </a:p>
          <a:p>
            <a:pPr lvl="2" eaLnBrk="1" hangingPunct="1"/>
            <a:r>
              <a:rPr lang="en-US" altLang="en-US" sz="2000" dirty="0" smtClean="0"/>
              <a:t>Versatile</a:t>
            </a:r>
          </a:p>
          <a:p>
            <a:pPr lvl="1" eaLnBrk="1" hangingPunct="1"/>
            <a:r>
              <a:rPr lang="en-US" altLang="en-US" sz="2400" dirty="0" smtClean="0"/>
              <a:t>Good cold hardiness</a:t>
            </a:r>
          </a:p>
          <a:p>
            <a:pPr lvl="1" eaLnBrk="1" hangingPunct="1"/>
            <a:r>
              <a:rPr lang="en-US" altLang="en-US" sz="2400" dirty="0" smtClean="0"/>
              <a:t>Disease resistant</a:t>
            </a:r>
          </a:p>
          <a:p>
            <a:pPr lvl="1" eaLnBrk="1" hangingPunct="1"/>
            <a:r>
              <a:rPr lang="en-US" altLang="en-US" sz="2400" dirty="0" smtClean="0"/>
              <a:t>Certified stock available</a:t>
            </a:r>
          </a:p>
          <a:p>
            <a:pPr lvl="1" eaLnBrk="1" hangingPunct="1"/>
            <a:r>
              <a:rPr lang="en-US" altLang="en-US" sz="2400" dirty="0" smtClean="0"/>
              <a:t>High color; good tannins</a:t>
            </a:r>
          </a:p>
          <a:p>
            <a:pPr lvl="1" eaLnBrk="1" hangingPunct="1"/>
            <a:r>
              <a:rPr lang="en-US" altLang="en-US" sz="2400" dirty="0" smtClean="0"/>
              <a:t>Not S sensitive</a:t>
            </a:r>
          </a:p>
          <a:p>
            <a:pPr eaLnBrk="1" hangingPunct="1"/>
            <a:r>
              <a:rPr lang="en-US" altLang="en-US" sz="2800" b="1" dirty="0" smtClean="0"/>
              <a:t>Weaknesses:</a:t>
            </a:r>
          </a:p>
          <a:p>
            <a:pPr lvl="1" eaLnBrk="1" hangingPunct="1"/>
            <a:r>
              <a:rPr lang="en-US" altLang="en-US" sz="2400" dirty="0" smtClean="0"/>
              <a:t>“New”</a:t>
            </a:r>
          </a:p>
          <a:p>
            <a:pPr lvl="1" eaLnBrk="1" hangingPunct="1"/>
            <a:r>
              <a:rPr lang="en-US" altLang="en-US" sz="2400" dirty="0" smtClean="0"/>
              <a:t>Late ripening</a:t>
            </a:r>
          </a:p>
          <a:p>
            <a:pPr marL="457200" lvl="1" indent="0" eaLnBrk="1" hangingPunct="1">
              <a:buNone/>
            </a:pPr>
            <a:endParaRPr lang="en-US" altLang="en-US" dirty="0" smtClean="0"/>
          </a:p>
        </p:txBody>
      </p:sp>
      <p:pic>
        <p:nvPicPr>
          <p:cNvPr id="29700" name="Picture 4"/>
          <p:cNvPicPr>
            <a:picLocks noGrp="1" noChangeArrowheads="1"/>
          </p:cNvPicPr>
          <p:nvPr>
            <p:ph type="chart" sz="half" idx="2"/>
          </p:nvPr>
        </p:nvPicPr>
        <p:blipFill>
          <a:blip r:embed="rId2" cstate="print">
            <a:extLst>
              <a:ext uri="{28A0092B-C50C-407E-A947-70E740481C1C}">
                <a14:useLocalDpi xmlns:a14="http://schemas.microsoft.com/office/drawing/2010/main" val="0"/>
              </a:ext>
            </a:extLst>
          </a:blip>
          <a:srcRect/>
          <a:stretch>
            <a:fillRect/>
          </a:stretch>
        </p:blipFill>
        <p:spPr>
          <a:xfrm>
            <a:off x="5562600" y="1524000"/>
            <a:ext cx="3363913" cy="4495800"/>
          </a:xfrm>
        </p:spPr>
      </p:pic>
    </p:spTree>
    <p:extLst>
      <p:ext uri="{BB962C8B-B14F-4D97-AF65-F5344CB8AC3E}">
        <p14:creationId xmlns:p14="http://schemas.microsoft.com/office/powerpoint/2010/main" val="15082027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52400" y="476250"/>
            <a:ext cx="8628063" cy="1276350"/>
          </a:xfrm>
        </p:spPr>
        <p:txBody>
          <a:bodyPr lIns="92075" tIns="46038" rIns="92075" bIns="46038"/>
          <a:lstStyle/>
          <a:p>
            <a:pPr eaLnBrk="1" hangingPunct="1"/>
            <a:r>
              <a:rPr lang="en-US" altLang="en-US" sz="4800" smtClean="0">
                <a:solidFill>
                  <a:srgbClr val="FFC000"/>
                </a:solidFill>
              </a:rPr>
              <a:t>‘Cabernet Franc’</a:t>
            </a:r>
            <a:br>
              <a:rPr lang="en-US" altLang="en-US" sz="4800" smtClean="0">
                <a:solidFill>
                  <a:srgbClr val="FFC000"/>
                </a:solidFill>
              </a:rPr>
            </a:br>
            <a:r>
              <a:rPr lang="en-US" altLang="en-US" sz="3600" smtClean="0">
                <a:solidFill>
                  <a:srgbClr val="FFC000"/>
                </a:solidFill>
              </a:rPr>
              <a:t>(</a:t>
            </a:r>
            <a:r>
              <a:rPr lang="en-US" altLang="en-US" sz="3600" i="1" smtClean="0">
                <a:solidFill>
                  <a:srgbClr val="FFC000"/>
                </a:solidFill>
              </a:rPr>
              <a:t>vinifera</a:t>
            </a:r>
            <a:r>
              <a:rPr lang="en-US" altLang="en-US" sz="3600" smtClean="0">
                <a:solidFill>
                  <a:srgbClr val="FFC000"/>
                </a:solidFill>
              </a:rPr>
              <a:t>)</a:t>
            </a:r>
          </a:p>
        </p:txBody>
      </p:sp>
      <p:sp>
        <p:nvSpPr>
          <p:cNvPr id="34819" name="Rectangle 3"/>
          <p:cNvSpPr>
            <a:spLocks noGrp="1" noChangeArrowheads="1"/>
          </p:cNvSpPr>
          <p:nvPr>
            <p:ph type="body" sz="half" idx="1"/>
          </p:nvPr>
        </p:nvSpPr>
        <p:spPr>
          <a:xfrm>
            <a:off x="160986" y="1822450"/>
            <a:ext cx="6172200" cy="4114800"/>
          </a:xfrm>
        </p:spPr>
        <p:txBody>
          <a:bodyPr lIns="92075" tIns="46038" rIns="92075" bIns="46038"/>
          <a:lstStyle/>
          <a:p>
            <a:pPr eaLnBrk="1" hangingPunct="1">
              <a:lnSpc>
                <a:spcPct val="90000"/>
              </a:lnSpc>
            </a:pPr>
            <a:r>
              <a:rPr lang="en-US" altLang="en-US" sz="2800" b="1" dirty="0" smtClean="0"/>
              <a:t>Strengths:</a:t>
            </a:r>
            <a:endParaRPr lang="en-US" altLang="en-US" sz="2800" dirty="0" smtClean="0"/>
          </a:p>
          <a:p>
            <a:pPr lvl="1" eaLnBrk="1" hangingPunct="1">
              <a:lnSpc>
                <a:spcPct val="90000"/>
              </a:lnSpc>
            </a:pPr>
            <a:r>
              <a:rPr lang="en-US" altLang="en-US" sz="2400" dirty="0" smtClean="0"/>
              <a:t>Good demand/value/quality</a:t>
            </a:r>
          </a:p>
          <a:p>
            <a:pPr lvl="1" eaLnBrk="1" hangingPunct="1">
              <a:lnSpc>
                <a:spcPct val="90000"/>
              </a:lnSpc>
            </a:pPr>
            <a:r>
              <a:rPr lang="en-US" altLang="en-US" sz="2400" dirty="0" smtClean="0"/>
              <a:t>Good rot resistance</a:t>
            </a:r>
          </a:p>
          <a:p>
            <a:pPr lvl="1" eaLnBrk="1" hangingPunct="1">
              <a:lnSpc>
                <a:spcPct val="90000"/>
              </a:lnSpc>
            </a:pPr>
            <a:r>
              <a:rPr lang="en-US" altLang="en-US" sz="2400" dirty="0" smtClean="0"/>
              <a:t>Cold hardiness &gt; Cab Sauvignon</a:t>
            </a:r>
          </a:p>
          <a:p>
            <a:pPr lvl="1" eaLnBrk="1" hangingPunct="1">
              <a:lnSpc>
                <a:spcPct val="90000"/>
              </a:lnSpc>
            </a:pPr>
            <a:r>
              <a:rPr lang="en-US" altLang="en-US" sz="2400" dirty="0" smtClean="0"/>
              <a:t>Clones #1 and #214</a:t>
            </a:r>
          </a:p>
          <a:p>
            <a:pPr lvl="1" eaLnBrk="1" hangingPunct="1">
              <a:lnSpc>
                <a:spcPct val="90000"/>
              </a:lnSpc>
            </a:pPr>
            <a:r>
              <a:rPr lang="en-US" altLang="en-US" sz="2400" dirty="0" smtClean="0"/>
              <a:t>Ripens earlier that CS</a:t>
            </a:r>
          </a:p>
          <a:p>
            <a:pPr lvl="1" eaLnBrk="1" hangingPunct="1">
              <a:lnSpc>
                <a:spcPct val="90000"/>
              </a:lnSpc>
            </a:pPr>
            <a:r>
              <a:rPr lang="en-US" altLang="en-US" sz="2400" dirty="0" smtClean="0"/>
              <a:t>Later ripening</a:t>
            </a:r>
          </a:p>
          <a:p>
            <a:pPr eaLnBrk="1" hangingPunct="1">
              <a:lnSpc>
                <a:spcPct val="90000"/>
              </a:lnSpc>
            </a:pPr>
            <a:r>
              <a:rPr lang="en-US" altLang="en-US" sz="2800" b="1" dirty="0" smtClean="0"/>
              <a:t>Weaknesses:</a:t>
            </a:r>
            <a:endParaRPr lang="en-US" altLang="en-US" sz="2800" dirty="0" smtClean="0"/>
          </a:p>
          <a:p>
            <a:pPr lvl="1" eaLnBrk="1" hangingPunct="1">
              <a:lnSpc>
                <a:spcPct val="90000"/>
              </a:lnSpc>
            </a:pPr>
            <a:r>
              <a:rPr lang="en-US" altLang="en-US" sz="2400" dirty="0" smtClean="0"/>
              <a:t>Occasionally poor fruit set</a:t>
            </a:r>
          </a:p>
          <a:p>
            <a:pPr lvl="1" eaLnBrk="1" hangingPunct="1">
              <a:lnSpc>
                <a:spcPct val="90000"/>
              </a:lnSpc>
            </a:pPr>
            <a:r>
              <a:rPr lang="en-US" altLang="en-US" sz="2400" dirty="0" smtClean="0"/>
              <a:t>High incidence of Leaf roll virus</a:t>
            </a:r>
          </a:p>
          <a:p>
            <a:pPr lvl="1" eaLnBrk="1" hangingPunct="1">
              <a:lnSpc>
                <a:spcPct val="90000"/>
              </a:lnSpc>
            </a:pPr>
            <a:r>
              <a:rPr lang="en-US" altLang="en-US" sz="2400" dirty="0" smtClean="0"/>
              <a:t>Herbaceous when under ripe</a:t>
            </a:r>
          </a:p>
        </p:txBody>
      </p:sp>
      <p:pic>
        <p:nvPicPr>
          <p:cNvPr id="34820" name="Picture 6" descr="Cabernet fran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1676400"/>
            <a:ext cx="26670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52400" y="533400"/>
            <a:ext cx="9144000" cy="1276350"/>
          </a:xfrm>
          <a:noFill/>
        </p:spPr>
        <p:txBody>
          <a:bodyPr lIns="92075" tIns="46038" rIns="92075" bIns="46038"/>
          <a:lstStyle/>
          <a:p>
            <a:pPr eaLnBrk="1" hangingPunct="1"/>
            <a:r>
              <a:rPr lang="en-US" altLang="en-US" sz="5400" dirty="0" smtClean="0">
                <a:solidFill>
                  <a:srgbClr val="FFC000"/>
                </a:solidFill>
              </a:rPr>
              <a:t>‘Petit </a:t>
            </a:r>
            <a:r>
              <a:rPr lang="en-US" altLang="en-US" sz="5400" dirty="0" err="1" smtClean="0">
                <a:solidFill>
                  <a:srgbClr val="FFC000"/>
                </a:solidFill>
              </a:rPr>
              <a:t>Verdot</a:t>
            </a:r>
            <a:r>
              <a:rPr lang="en-US" altLang="en-US" sz="5400" dirty="0" smtClean="0">
                <a:solidFill>
                  <a:srgbClr val="FFC000"/>
                </a:solidFill>
              </a:rPr>
              <a:t>’</a:t>
            </a:r>
            <a:br>
              <a:rPr lang="en-US" altLang="en-US" sz="5400" dirty="0" smtClean="0">
                <a:solidFill>
                  <a:srgbClr val="FFC000"/>
                </a:solidFill>
              </a:rPr>
            </a:br>
            <a:r>
              <a:rPr lang="en-US" altLang="en-US" sz="3600" dirty="0" smtClean="0">
                <a:solidFill>
                  <a:srgbClr val="FFC000"/>
                </a:solidFill>
              </a:rPr>
              <a:t>(</a:t>
            </a:r>
            <a:r>
              <a:rPr lang="en-US" altLang="en-US" sz="3600" i="1" dirty="0" err="1" smtClean="0">
                <a:solidFill>
                  <a:srgbClr val="FFC000"/>
                </a:solidFill>
              </a:rPr>
              <a:t>vinifera</a:t>
            </a:r>
            <a:r>
              <a:rPr lang="en-US" altLang="en-US" sz="3600" dirty="0" smtClean="0">
                <a:solidFill>
                  <a:srgbClr val="FFC000"/>
                </a:solidFill>
              </a:rPr>
              <a:t>)</a:t>
            </a:r>
            <a:endParaRPr lang="en-US" altLang="en-US" sz="5400" dirty="0" smtClean="0">
              <a:solidFill>
                <a:srgbClr val="FFC000"/>
              </a:solidFill>
            </a:endParaRPr>
          </a:p>
        </p:txBody>
      </p:sp>
      <p:sp>
        <p:nvSpPr>
          <p:cNvPr id="35843" name="Rectangle 3"/>
          <p:cNvSpPr>
            <a:spLocks noGrp="1" noChangeArrowheads="1"/>
          </p:cNvSpPr>
          <p:nvPr>
            <p:ph type="body" sz="half" idx="1"/>
          </p:nvPr>
        </p:nvSpPr>
        <p:spPr>
          <a:xfrm>
            <a:off x="228600" y="1600200"/>
            <a:ext cx="5562600" cy="4800600"/>
          </a:xfrm>
          <a:noFill/>
        </p:spPr>
        <p:txBody>
          <a:bodyPr lIns="92075" tIns="46038" rIns="92075" bIns="46038"/>
          <a:lstStyle/>
          <a:p>
            <a:pPr eaLnBrk="1" hangingPunct="1"/>
            <a:r>
              <a:rPr lang="en-US" altLang="en-US" sz="2400" b="1" smtClean="0"/>
              <a:t>Strengths:</a:t>
            </a:r>
            <a:endParaRPr lang="en-US" altLang="en-US" sz="2400" smtClean="0"/>
          </a:p>
          <a:p>
            <a:pPr lvl="1" eaLnBrk="1" hangingPunct="1"/>
            <a:r>
              <a:rPr lang="en-US" altLang="en-US" sz="2000" smtClean="0"/>
              <a:t>High yields (at Winchester)</a:t>
            </a:r>
          </a:p>
          <a:p>
            <a:pPr lvl="1" eaLnBrk="1" hangingPunct="1"/>
            <a:r>
              <a:rPr lang="en-US" altLang="en-US" sz="2000" smtClean="0"/>
              <a:t>Good for blending</a:t>
            </a:r>
          </a:p>
          <a:p>
            <a:pPr lvl="2" eaLnBrk="1" hangingPunct="1"/>
            <a:r>
              <a:rPr lang="en-US" altLang="en-US" sz="1800" smtClean="0"/>
              <a:t> Color, intensity</a:t>
            </a:r>
          </a:p>
          <a:p>
            <a:pPr lvl="1" eaLnBrk="1" hangingPunct="1"/>
            <a:r>
              <a:rPr lang="en-US" altLang="en-US" sz="2000" smtClean="0"/>
              <a:t>Greater cold hardiness than Cabernet Sauvignon?</a:t>
            </a:r>
          </a:p>
          <a:p>
            <a:pPr lvl="1" eaLnBrk="1" hangingPunct="1"/>
            <a:r>
              <a:rPr lang="en-US" altLang="en-US" sz="2000" smtClean="0"/>
              <a:t>Ripens with Cabernet Franc (or later?)</a:t>
            </a:r>
          </a:p>
          <a:p>
            <a:pPr lvl="1" eaLnBrk="1" hangingPunct="1"/>
            <a:r>
              <a:rPr lang="en-US" altLang="en-US" sz="2000" smtClean="0"/>
              <a:t>High quality fruit, little rot</a:t>
            </a:r>
          </a:p>
          <a:p>
            <a:pPr eaLnBrk="1" hangingPunct="1"/>
            <a:r>
              <a:rPr lang="en-US" altLang="en-US" sz="2400" smtClean="0"/>
              <a:t> </a:t>
            </a:r>
            <a:r>
              <a:rPr lang="en-US" altLang="en-US" sz="2400" b="1" smtClean="0"/>
              <a:t>Weaknesses:</a:t>
            </a:r>
            <a:endParaRPr lang="en-US" altLang="en-US" sz="2400" smtClean="0"/>
          </a:p>
          <a:p>
            <a:pPr lvl="1" eaLnBrk="1" hangingPunct="1"/>
            <a:r>
              <a:rPr lang="en-US" altLang="en-US" sz="2000" smtClean="0"/>
              <a:t>High acid and pH in some years</a:t>
            </a:r>
          </a:p>
          <a:p>
            <a:pPr lvl="1" eaLnBrk="1" hangingPunct="1"/>
            <a:r>
              <a:rPr lang="en-US" altLang="en-US" sz="2000" smtClean="0"/>
              <a:t>Susceptible to Phomopsis?</a:t>
            </a:r>
          </a:p>
          <a:p>
            <a:pPr lvl="1" eaLnBrk="1" hangingPunct="1"/>
            <a:r>
              <a:rPr lang="en-US" altLang="en-US" sz="2000" smtClean="0"/>
              <a:t>Demand rising</a:t>
            </a:r>
            <a:endParaRPr lang="en-US" altLang="en-US" sz="1800" smtClean="0"/>
          </a:p>
        </p:txBody>
      </p:sp>
      <p:pic>
        <p:nvPicPr>
          <p:cNvPr id="35844" name="Picture 6" descr="Petit Verd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3813" y="1568450"/>
            <a:ext cx="2693987"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cab sauv"/>
          <p:cNvPicPr>
            <a:picLocks noChangeAspect="1" noChangeArrowheads="1"/>
          </p:cNvPicPr>
          <p:nvPr/>
        </p:nvPicPr>
        <p:blipFill>
          <a:blip r:embed="rId2">
            <a:extLst>
              <a:ext uri="{28A0092B-C50C-407E-A947-70E740481C1C}">
                <a14:useLocalDpi xmlns:a14="http://schemas.microsoft.com/office/drawing/2010/main" val="0"/>
              </a:ext>
            </a:extLst>
          </a:blip>
          <a:srcRect l="16260" t="9604" r="44716" b="23166"/>
          <a:stretch>
            <a:fillRect/>
          </a:stretch>
        </p:blipFill>
        <p:spPr bwMode="auto">
          <a:xfrm>
            <a:off x="5638800" y="1670050"/>
            <a:ext cx="3429000"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2"/>
          <p:cNvSpPr>
            <a:spLocks noGrp="1" noChangeArrowheads="1"/>
          </p:cNvSpPr>
          <p:nvPr>
            <p:ph type="title"/>
          </p:nvPr>
        </p:nvSpPr>
        <p:spPr>
          <a:xfrm>
            <a:off x="457200" y="381000"/>
            <a:ext cx="8229600" cy="1143000"/>
          </a:xfrm>
        </p:spPr>
        <p:txBody>
          <a:bodyPr lIns="92075" tIns="46038" rIns="92075" bIns="46038"/>
          <a:lstStyle/>
          <a:p>
            <a:pPr eaLnBrk="1" hangingPunct="1"/>
            <a:r>
              <a:rPr lang="en-US" altLang="en-US" sz="4800" smtClean="0">
                <a:solidFill>
                  <a:srgbClr val="FFC000"/>
                </a:solidFill>
              </a:rPr>
              <a:t>‘Merlot’</a:t>
            </a:r>
            <a:br>
              <a:rPr lang="en-US" altLang="en-US" sz="4800" smtClean="0">
                <a:solidFill>
                  <a:srgbClr val="FFC000"/>
                </a:solidFill>
              </a:rPr>
            </a:br>
            <a:r>
              <a:rPr lang="en-US" altLang="en-US" sz="3200" smtClean="0">
                <a:solidFill>
                  <a:srgbClr val="FFC000"/>
                </a:solidFill>
              </a:rPr>
              <a:t>(</a:t>
            </a:r>
            <a:r>
              <a:rPr lang="en-US" altLang="en-US" sz="3200" i="1" smtClean="0">
                <a:solidFill>
                  <a:srgbClr val="FFC000"/>
                </a:solidFill>
              </a:rPr>
              <a:t>red vinifera</a:t>
            </a:r>
            <a:r>
              <a:rPr lang="en-US" altLang="en-US" sz="3200" smtClean="0">
                <a:solidFill>
                  <a:srgbClr val="FFC000"/>
                </a:solidFill>
              </a:rPr>
              <a:t>)</a:t>
            </a:r>
          </a:p>
        </p:txBody>
      </p:sp>
      <p:sp>
        <p:nvSpPr>
          <p:cNvPr id="33796" name="Rectangle 3"/>
          <p:cNvSpPr>
            <a:spLocks noGrp="1" noChangeArrowheads="1"/>
          </p:cNvSpPr>
          <p:nvPr>
            <p:ph type="body" sz="half" idx="1"/>
          </p:nvPr>
        </p:nvSpPr>
        <p:spPr>
          <a:xfrm>
            <a:off x="152400" y="1570038"/>
            <a:ext cx="5867400" cy="4525962"/>
          </a:xfrm>
        </p:spPr>
        <p:txBody>
          <a:bodyPr lIns="92075" tIns="46038" rIns="92075" bIns="46038"/>
          <a:lstStyle/>
          <a:p>
            <a:pPr eaLnBrk="1" hangingPunct="1"/>
            <a:r>
              <a:rPr lang="en-US" altLang="en-US" sz="2800" b="1" smtClean="0"/>
              <a:t>Strengths:</a:t>
            </a:r>
            <a:endParaRPr lang="en-US" altLang="en-US" sz="2800" smtClean="0"/>
          </a:p>
          <a:p>
            <a:pPr lvl="1" eaLnBrk="1" hangingPunct="1"/>
            <a:r>
              <a:rPr lang="en-US" altLang="en-US" sz="2400" smtClean="0"/>
              <a:t>High demand</a:t>
            </a:r>
          </a:p>
          <a:p>
            <a:pPr lvl="1" eaLnBrk="1" hangingPunct="1"/>
            <a:r>
              <a:rPr lang="en-US" altLang="en-US" sz="2400" smtClean="0"/>
              <a:t>Consumer recognition</a:t>
            </a:r>
          </a:p>
          <a:p>
            <a:pPr lvl="1" eaLnBrk="1" hangingPunct="1"/>
            <a:r>
              <a:rPr lang="en-US" altLang="en-US" sz="2400" smtClean="0"/>
              <a:t>Excellent fruit/wine quality</a:t>
            </a:r>
          </a:p>
          <a:p>
            <a:pPr lvl="1" eaLnBrk="1" hangingPunct="1"/>
            <a:r>
              <a:rPr lang="en-US" altLang="en-US" sz="2400" smtClean="0"/>
              <a:t>Ripens early</a:t>
            </a:r>
          </a:p>
          <a:p>
            <a:pPr eaLnBrk="1" hangingPunct="1"/>
            <a:r>
              <a:rPr lang="en-US" altLang="en-US" sz="2800" b="1" smtClean="0"/>
              <a:t>Weaknesses:</a:t>
            </a:r>
            <a:endParaRPr lang="en-US" altLang="en-US" sz="2800" smtClean="0"/>
          </a:p>
          <a:p>
            <a:pPr lvl="1" eaLnBrk="1" hangingPunct="1"/>
            <a:r>
              <a:rPr lang="en-US" altLang="en-US" sz="2400" smtClean="0"/>
              <a:t>Cold tender?</a:t>
            </a:r>
          </a:p>
          <a:p>
            <a:pPr lvl="1" eaLnBrk="1" hangingPunct="1"/>
            <a:r>
              <a:rPr lang="en-US" altLang="en-US" sz="2400" smtClean="0"/>
              <a:t>Susceptible to bunch rot</a:t>
            </a:r>
          </a:p>
          <a:p>
            <a:pPr eaLnBrk="1" hangingPunct="1">
              <a:buFontTx/>
              <a:buNone/>
            </a:pPr>
            <a:r>
              <a:rPr lang="en-US" altLang="en-US" sz="3600" smtClean="0">
                <a:solidFill>
                  <a:srgbClr val="FFC000"/>
                </a:solidFill>
              </a:rPr>
              <a:t>Only best sites in North!</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476250"/>
            <a:ext cx="8458200" cy="1276350"/>
          </a:xfrm>
          <a:noFill/>
        </p:spPr>
        <p:txBody>
          <a:bodyPr lIns="92075" tIns="46038" rIns="92075" bIns="46038"/>
          <a:lstStyle/>
          <a:p>
            <a:pPr eaLnBrk="1" hangingPunct="1"/>
            <a:r>
              <a:rPr lang="en-US" altLang="en-US" sz="4800" dirty="0" smtClean="0">
                <a:solidFill>
                  <a:srgbClr val="FFC000"/>
                </a:solidFill>
              </a:rPr>
              <a:t>‘Cabernet Sauvignon’</a:t>
            </a:r>
            <a:br>
              <a:rPr lang="en-US" altLang="en-US" sz="4800" dirty="0" smtClean="0">
                <a:solidFill>
                  <a:srgbClr val="FFC000"/>
                </a:solidFill>
              </a:rPr>
            </a:br>
            <a:r>
              <a:rPr lang="en-US" altLang="en-US" sz="4000" dirty="0" smtClean="0">
                <a:solidFill>
                  <a:srgbClr val="FFC000"/>
                </a:solidFill>
              </a:rPr>
              <a:t>(Bordeaux - </a:t>
            </a:r>
            <a:r>
              <a:rPr lang="en-US" altLang="en-US" sz="4000" i="1" dirty="0" err="1" smtClean="0">
                <a:solidFill>
                  <a:srgbClr val="FFC000"/>
                </a:solidFill>
              </a:rPr>
              <a:t>vinifera</a:t>
            </a:r>
            <a:r>
              <a:rPr lang="en-US" altLang="en-US" sz="4000" dirty="0" smtClean="0">
                <a:solidFill>
                  <a:srgbClr val="FFC000"/>
                </a:solidFill>
              </a:rPr>
              <a:t>)</a:t>
            </a:r>
            <a:endParaRPr lang="en-US" altLang="en-US" sz="4800" dirty="0" smtClean="0">
              <a:solidFill>
                <a:srgbClr val="FFC000"/>
              </a:solidFill>
            </a:endParaRPr>
          </a:p>
        </p:txBody>
      </p:sp>
      <p:sp>
        <p:nvSpPr>
          <p:cNvPr id="37891" name="Rectangle 3"/>
          <p:cNvSpPr>
            <a:spLocks noGrp="1" noChangeArrowheads="1"/>
          </p:cNvSpPr>
          <p:nvPr>
            <p:ph type="body" sz="half" idx="1"/>
          </p:nvPr>
        </p:nvSpPr>
        <p:spPr>
          <a:xfrm>
            <a:off x="381000" y="1752600"/>
            <a:ext cx="5638800" cy="4114800"/>
          </a:xfrm>
          <a:noFill/>
        </p:spPr>
        <p:txBody>
          <a:bodyPr lIns="92075" tIns="46038" rIns="92075" bIns="46038"/>
          <a:lstStyle/>
          <a:p>
            <a:pPr eaLnBrk="1" hangingPunct="1">
              <a:lnSpc>
                <a:spcPct val="80000"/>
              </a:lnSpc>
            </a:pPr>
            <a:r>
              <a:rPr lang="en-US" altLang="en-US" smtClean="0"/>
              <a:t>Strengths:</a:t>
            </a:r>
          </a:p>
          <a:p>
            <a:pPr lvl="1" eaLnBrk="1" hangingPunct="1">
              <a:lnSpc>
                <a:spcPct val="80000"/>
              </a:lnSpc>
            </a:pPr>
            <a:r>
              <a:rPr lang="en-US" altLang="en-US" smtClean="0"/>
              <a:t>High demand</a:t>
            </a:r>
          </a:p>
          <a:p>
            <a:pPr lvl="1" eaLnBrk="1" hangingPunct="1">
              <a:lnSpc>
                <a:spcPct val="80000"/>
              </a:lnSpc>
            </a:pPr>
            <a:r>
              <a:rPr lang="en-US" altLang="en-US" smtClean="0"/>
              <a:t>Yields?</a:t>
            </a:r>
          </a:p>
          <a:p>
            <a:pPr lvl="1" eaLnBrk="1" hangingPunct="1">
              <a:lnSpc>
                <a:spcPct val="80000"/>
              </a:lnSpc>
            </a:pPr>
            <a:r>
              <a:rPr lang="en-US" altLang="en-US" smtClean="0"/>
              <a:t>Late bud break</a:t>
            </a:r>
          </a:p>
          <a:p>
            <a:pPr lvl="1" eaLnBrk="1" hangingPunct="1">
              <a:lnSpc>
                <a:spcPct val="80000"/>
              </a:lnSpc>
            </a:pPr>
            <a:r>
              <a:rPr lang="en-US" altLang="en-US" smtClean="0"/>
              <a:t>Good rot resistance</a:t>
            </a:r>
          </a:p>
          <a:p>
            <a:pPr eaLnBrk="1" hangingPunct="1">
              <a:lnSpc>
                <a:spcPct val="80000"/>
              </a:lnSpc>
            </a:pPr>
            <a:r>
              <a:rPr lang="en-US" altLang="en-US" smtClean="0"/>
              <a:t>Weaknesses:</a:t>
            </a:r>
          </a:p>
          <a:p>
            <a:pPr lvl="1" eaLnBrk="1" hangingPunct="1">
              <a:lnSpc>
                <a:spcPct val="80000"/>
              </a:lnSpc>
            </a:pPr>
            <a:r>
              <a:rPr lang="en-US" altLang="en-US" smtClean="0"/>
              <a:t>Variable ripening</a:t>
            </a:r>
          </a:p>
          <a:p>
            <a:pPr lvl="2" eaLnBrk="1" hangingPunct="1">
              <a:lnSpc>
                <a:spcPct val="80000"/>
              </a:lnSpc>
            </a:pPr>
            <a:r>
              <a:rPr lang="en-US" altLang="en-US" smtClean="0"/>
              <a:t>Consistent ripening each year</a:t>
            </a:r>
          </a:p>
          <a:p>
            <a:pPr lvl="1" eaLnBrk="1" hangingPunct="1">
              <a:lnSpc>
                <a:spcPct val="80000"/>
              </a:lnSpc>
            </a:pPr>
            <a:r>
              <a:rPr lang="en-US" altLang="en-US" smtClean="0"/>
              <a:t>Cold-tender - establishment</a:t>
            </a:r>
          </a:p>
          <a:p>
            <a:pPr lvl="1" eaLnBrk="1" hangingPunct="1">
              <a:lnSpc>
                <a:spcPct val="80000"/>
              </a:lnSpc>
            </a:pPr>
            <a:r>
              <a:rPr lang="en-US" altLang="en-US" smtClean="0"/>
              <a:t>Bunch stem necrosis</a:t>
            </a:r>
          </a:p>
          <a:p>
            <a:pPr lvl="2" eaLnBrk="1" hangingPunct="1">
              <a:lnSpc>
                <a:spcPct val="80000"/>
              </a:lnSpc>
            </a:pPr>
            <a:endParaRPr lang="en-US" altLang="en-US" smtClean="0"/>
          </a:p>
          <a:p>
            <a:pPr lvl="1" eaLnBrk="1" hangingPunct="1">
              <a:lnSpc>
                <a:spcPct val="80000"/>
              </a:lnSpc>
              <a:buFontTx/>
              <a:buNone/>
            </a:pPr>
            <a:r>
              <a:rPr lang="en-US" altLang="en-US" smtClean="0"/>
              <a:t>Only best sites!!!!!</a:t>
            </a:r>
          </a:p>
        </p:txBody>
      </p:sp>
      <p:pic>
        <p:nvPicPr>
          <p:cNvPr id="37892" name="Picture 6" descr="Cabernet Sauvign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8616" y="1752600"/>
            <a:ext cx="26670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0368" y="231775"/>
            <a:ext cx="9144000" cy="1276350"/>
          </a:xfrm>
          <a:noFill/>
        </p:spPr>
        <p:txBody>
          <a:bodyPr lIns="92075" tIns="46038" rIns="92075" bIns="46038"/>
          <a:lstStyle/>
          <a:p>
            <a:pPr eaLnBrk="1" hangingPunct="1"/>
            <a:r>
              <a:rPr lang="en-US" altLang="en-US" sz="4800" dirty="0" smtClean="0">
                <a:solidFill>
                  <a:srgbClr val="FFC000"/>
                </a:solidFill>
              </a:rPr>
              <a:t>‘Lemberger’</a:t>
            </a:r>
            <a:r>
              <a:rPr lang="en-US" altLang="en-US" sz="4800" dirty="0">
                <a:solidFill>
                  <a:srgbClr val="FFC000"/>
                </a:solidFill>
              </a:rPr>
              <a:t/>
            </a:r>
            <a:br>
              <a:rPr lang="en-US" altLang="en-US" sz="4800" dirty="0">
                <a:solidFill>
                  <a:srgbClr val="FFC000"/>
                </a:solidFill>
              </a:rPr>
            </a:br>
            <a:r>
              <a:rPr lang="en-US" altLang="en-US" sz="3200" dirty="0" smtClean="0">
                <a:solidFill>
                  <a:srgbClr val="FFC000"/>
                </a:solidFill>
              </a:rPr>
              <a:t>(Austria, red </a:t>
            </a:r>
            <a:r>
              <a:rPr lang="en-US" altLang="en-US" sz="3200" i="1" dirty="0" smtClean="0">
                <a:solidFill>
                  <a:srgbClr val="FFC000"/>
                </a:solidFill>
              </a:rPr>
              <a:t>vinifera ‘</a:t>
            </a:r>
            <a:r>
              <a:rPr lang="en-US" altLang="en-US" sz="3200" i="1" dirty="0" err="1" smtClean="0">
                <a:solidFill>
                  <a:srgbClr val="FFC000"/>
                </a:solidFill>
              </a:rPr>
              <a:t>Blaufrankish</a:t>
            </a:r>
            <a:r>
              <a:rPr lang="en-US" altLang="en-US" sz="3200" i="1" dirty="0" smtClean="0">
                <a:solidFill>
                  <a:srgbClr val="FFC000"/>
                </a:solidFill>
              </a:rPr>
              <a:t>’</a:t>
            </a:r>
            <a:r>
              <a:rPr lang="en-US" altLang="en-US" sz="3200" dirty="0" smtClean="0">
                <a:solidFill>
                  <a:srgbClr val="FFC000"/>
                </a:solidFill>
              </a:rPr>
              <a:t>)</a:t>
            </a:r>
          </a:p>
        </p:txBody>
      </p:sp>
      <p:sp>
        <p:nvSpPr>
          <p:cNvPr id="32771" name="Rectangle 3"/>
          <p:cNvSpPr>
            <a:spLocks noGrp="1" noChangeArrowheads="1"/>
          </p:cNvSpPr>
          <p:nvPr>
            <p:ph type="body" sz="half" idx="1"/>
          </p:nvPr>
        </p:nvSpPr>
        <p:spPr>
          <a:xfrm>
            <a:off x="76200" y="1676400"/>
            <a:ext cx="5562600" cy="4800600"/>
          </a:xfrm>
          <a:noFill/>
        </p:spPr>
        <p:txBody>
          <a:bodyPr lIns="92075" tIns="46038" rIns="92075" bIns="46038"/>
          <a:lstStyle/>
          <a:p>
            <a:pPr eaLnBrk="1" hangingPunct="1"/>
            <a:r>
              <a:rPr lang="en-US" altLang="en-US" sz="2400" b="1" dirty="0" smtClean="0"/>
              <a:t>Strengths:</a:t>
            </a:r>
            <a:endParaRPr lang="en-US" altLang="en-US" sz="2000" dirty="0" smtClean="0"/>
          </a:p>
          <a:p>
            <a:pPr lvl="1" eaLnBrk="1" hangingPunct="1"/>
            <a:r>
              <a:rPr lang="en-US" altLang="en-US" sz="2000" dirty="0" smtClean="0"/>
              <a:t>Good cold hardiness (=CabFranc?)</a:t>
            </a:r>
          </a:p>
          <a:p>
            <a:pPr lvl="1" eaLnBrk="1" hangingPunct="1"/>
            <a:r>
              <a:rPr lang="en-US" altLang="en-US" sz="2000" dirty="0"/>
              <a:t>Mid harvest (</a:t>
            </a:r>
            <a:r>
              <a:rPr lang="en-US" altLang="en-US" sz="2000" dirty="0" smtClean="0"/>
              <a:t>9/17/2019</a:t>
            </a:r>
            <a:r>
              <a:rPr lang="en-US" altLang="en-US" sz="2000" dirty="0"/>
              <a:t>)</a:t>
            </a:r>
          </a:p>
          <a:p>
            <a:pPr lvl="2" eaLnBrk="1" hangingPunct="1"/>
            <a:r>
              <a:rPr lang="en-US" altLang="en-US" sz="1600" dirty="0" smtClean="0"/>
              <a:t>&lt; CabFranc at WMREC</a:t>
            </a:r>
          </a:p>
          <a:p>
            <a:pPr lvl="1" eaLnBrk="1" hangingPunct="1"/>
            <a:r>
              <a:rPr lang="en-US" altLang="en-US" sz="2000" dirty="0" smtClean="0"/>
              <a:t>Good color – manage crop</a:t>
            </a:r>
          </a:p>
          <a:p>
            <a:pPr lvl="1" eaLnBrk="1" hangingPunct="1"/>
            <a:r>
              <a:rPr lang="en-US" altLang="en-US" sz="2000" dirty="0" smtClean="0"/>
              <a:t>Good cluster disease resistance</a:t>
            </a:r>
          </a:p>
          <a:p>
            <a:pPr eaLnBrk="1" hangingPunct="1"/>
            <a:r>
              <a:rPr lang="en-US" altLang="en-US" sz="2400" b="1" dirty="0" smtClean="0"/>
              <a:t>Weaknesses:</a:t>
            </a:r>
            <a:endParaRPr lang="en-US" altLang="en-US" sz="2400" dirty="0" smtClean="0"/>
          </a:p>
          <a:p>
            <a:pPr lvl="1" eaLnBrk="1" hangingPunct="1"/>
            <a:r>
              <a:rPr lang="en-US" altLang="en-US" sz="2000" dirty="0" smtClean="0"/>
              <a:t>Name!</a:t>
            </a:r>
          </a:p>
          <a:p>
            <a:pPr lvl="1" eaLnBrk="1" hangingPunct="1"/>
            <a:r>
              <a:rPr lang="en-US" altLang="en-US" sz="2000" dirty="0" smtClean="0"/>
              <a:t>High yields </a:t>
            </a:r>
            <a:r>
              <a:rPr lang="en-US" altLang="en-US" sz="2000" dirty="0"/>
              <a:t>– </a:t>
            </a:r>
            <a:r>
              <a:rPr lang="en-US" altLang="en-US" sz="2000" dirty="0" smtClean="0"/>
              <a:t>but inconsistent/variable</a:t>
            </a:r>
          </a:p>
          <a:p>
            <a:pPr lvl="2" eaLnBrk="1" hangingPunct="1"/>
            <a:r>
              <a:rPr lang="en-US" altLang="en-US" sz="1600" dirty="0" smtClean="0"/>
              <a:t>needs management! (3-6 TA)</a:t>
            </a:r>
          </a:p>
          <a:p>
            <a:pPr lvl="2" eaLnBrk="1" hangingPunct="1"/>
            <a:r>
              <a:rPr lang="en-US" altLang="en-US" sz="1600" dirty="0" smtClean="0"/>
              <a:t>Color crop sensitive </a:t>
            </a:r>
          </a:p>
          <a:p>
            <a:pPr lvl="1" eaLnBrk="1" hangingPunct="1"/>
            <a:r>
              <a:rPr lang="en-US" altLang="en-US" sz="2000" dirty="0" smtClean="0"/>
              <a:t>Prefers cooler sites?</a:t>
            </a:r>
          </a:p>
        </p:txBody>
      </p:sp>
      <p:pic>
        <p:nvPicPr>
          <p:cNvPr id="32772" name="Picture 7" descr="6.3 FRUIT SHRZ 174.JPG"/>
          <p:cNvPicPr>
            <a:picLocks noChangeAspect="1"/>
          </p:cNvPicPr>
          <p:nvPr/>
        </p:nvPicPr>
        <p:blipFill>
          <a:blip r:embed="rId2">
            <a:extLst>
              <a:ext uri="{28A0092B-C50C-407E-A947-70E740481C1C}">
                <a14:useLocalDpi xmlns:a14="http://schemas.microsoft.com/office/drawing/2010/main" val="0"/>
              </a:ext>
            </a:extLst>
          </a:blip>
          <a:srcRect l="9167" t="13333" r="30000"/>
          <a:stretch>
            <a:fillRect/>
          </a:stretch>
        </p:blipFill>
        <p:spPr bwMode="auto">
          <a:xfrm>
            <a:off x="5334000" y="1676400"/>
            <a:ext cx="3736975"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3906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200" y="304800"/>
            <a:ext cx="9144000" cy="1276350"/>
          </a:xfrm>
          <a:noFill/>
        </p:spPr>
        <p:txBody>
          <a:bodyPr lIns="92075" tIns="46038" rIns="92075" bIns="46038"/>
          <a:lstStyle/>
          <a:p>
            <a:pPr eaLnBrk="1" hangingPunct="1"/>
            <a:r>
              <a:rPr lang="en-US" altLang="en-US" sz="5400" dirty="0" smtClean="0">
                <a:solidFill>
                  <a:srgbClr val="FFC000"/>
                </a:solidFill>
              </a:rPr>
              <a:t>‘</a:t>
            </a:r>
            <a:r>
              <a:rPr lang="en-US" altLang="en-US" sz="5400" dirty="0" err="1" smtClean="0">
                <a:solidFill>
                  <a:srgbClr val="FFC000"/>
                </a:solidFill>
              </a:rPr>
              <a:t>Barbera</a:t>
            </a:r>
            <a:r>
              <a:rPr lang="en-US" altLang="en-US" sz="5400" dirty="0" smtClean="0">
                <a:solidFill>
                  <a:srgbClr val="FFC000"/>
                </a:solidFill>
              </a:rPr>
              <a:t>’</a:t>
            </a:r>
            <a:br>
              <a:rPr lang="en-US" altLang="en-US" sz="5400" dirty="0" smtClean="0">
                <a:solidFill>
                  <a:srgbClr val="FFC000"/>
                </a:solidFill>
              </a:rPr>
            </a:br>
            <a:r>
              <a:rPr lang="en-US" altLang="en-US" sz="3200" dirty="0" smtClean="0">
                <a:solidFill>
                  <a:srgbClr val="FFC000"/>
                </a:solidFill>
              </a:rPr>
              <a:t>(Italy - </a:t>
            </a:r>
            <a:r>
              <a:rPr lang="en-US" altLang="en-US" sz="3200" i="1" dirty="0" err="1" smtClean="0">
                <a:solidFill>
                  <a:srgbClr val="FFC000"/>
                </a:solidFill>
              </a:rPr>
              <a:t>vinifera</a:t>
            </a:r>
            <a:r>
              <a:rPr lang="en-US" altLang="en-US" sz="3200" dirty="0" smtClean="0">
                <a:solidFill>
                  <a:srgbClr val="FFC000"/>
                </a:solidFill>
              </a:rPr>
              <a:t>)</a:t>
            </a:r>
            <a:endParaRPr lang="en-US" altLang="en-US" sz="4000" dirty="0" smtClean="0">
              <a:solidFill>
                <a:srgbClr val="FFC000"/>
              </a:solidFill>
            </a:endParaRPr>
          </a:p>
        </p:txBody>
      </p:sp>
      <p:sp>
        <p:nvSpPr>
          <p:cNvPr id="36867" name="Rectangle 3"/>
          <p:cNvSpPr>
            <a:spLocks noGrp="1" noChangeArrowheads="1"/>
          </p:cNvSpPr>
          <p:nvPr>
            <p:ph type="body" sz="half" idx="1"/>
          </p:nvPr>
        </p:nvSpPr>
        <p:spPr>
          <a:xfrm>
            <a:off x="228600" y="1676400"/>
            <a:ext cx="5562600" cy="4800600"/>
          </a:xfrm>
          <a:noFill/>
        </p:spPr>
        <p:txBody>
          <a:bodyPr lIns="92075" tIns="46038" rIns="92075" bIns="46038"/>
          <a:lstStyle/>
          <a:p>
            <a:pPr eaLnBrk="1" hangingPunct="1"/>
            <a:r>
              <a:rPr lang="en-US" altLang="en-US" sz="2400" b="1" smtClean="0"/>
              <a:t>Strengths:</a:t>
            </a:r>
            <a:endParaRPr lang="en-US" altLang="en-US" sz="2400" smtClean="0"/>
          </a:p>
          <a:p>
            <a:pPr lvl="1" eaLnBrk="1" hangingPunct="1"/>
            <a:r>
              <a:rPr lang="en-US" altLang="en-US" sz="2000" smtClean="0"/>
              <a:t>High yields – needs management</a:t>
            </a:r>
          </a:p>
          <a:p>
            <a:pPr lvl="1" eaLnBrk="1" hangingPunct="1"/>
            <a:r>
              <a:rPr lang="en-US" altLang="en-US" sz="2000" smtClean="0"/>
              <a:t>Greater cold hardiness than CabSauv?</a:t>
            </a:r>
          </a:p>
          <a:p>
            <a:pPr lvl="1" eaLnBrk="1" hangingPunct="1"/>
            <a:r>
              <a:rPr lang="en-US" altLang="en-US" sz="2000" smtClean="0"/>
              <a:t>Ripens with Cab Franc</a:t>
            </a:r>
          </a:p>
          <a:p>
            <a:pPr lvl="1" eaLnBrk="1" hangingPunct="1"/>
            <a:r>
              <a:rPr lang="en-US" altLang="en-US" sz="2000" smtClean="0"/>
              <a:t>High quality fruit, little rot</a:t>
            </a:r>
          </a:p>
          <a:p>
            <a:pPr lvl="1" eaLnBrk="1" hangingPunct="1"/>
            <a:r>
              <a:rPr lang="en-US" altLang="en-US" sz="2000" smtClean="0"/>
              <a:t>Good quality wine</a:t>
            </a:r>
          </a:p>
          <a:p>
            <a:pPr lvl="2" eaLnBrk="1" hangingPunct="1"/>
            <a:r>
              <a:rPr lang="en-US" altLang="en-US" sz="1800" smtClean="0"/>
              <a:t> Color, softness</a:t>
            </a:r>
          </a:p>
          <a:p>
            <a:pPr lvl="1" eaLnBrk="1" hangingPunct="1"/>
            <a:r>
              <a:rPr lang="en-US" altLang="en-US" sz="2000" smtClean="0"/>
              <a:t>Clones – too early</a:t>
            </a:r>
          </a:p>
          <a:p>
            <a:pPr eaLnBrk="1" hangingPunct="1"/>
            <a:r>
              <a:rPr lang="en-US" altLang="en-US" sz="2400" smtClean="0"/>
              <a:t> </a:t>
            </a:r>
            <a:r>
              <a:rPr lang="en-US" altLang="en-US" sz="2400" b="1" smtClean="0"/>
              <a:t>Weaknesses:</a:t>
            </a:r>
            <a:endParaRPr lang="en-US" altLang="en-US" sz="2400" smtClean="0"/>
          </a:p>
          <a:p>
            <a:pPr lvl="1" eaLnBrk="1" hangingPunct="1"/>
            <a:r>
              <a:rPr lang="en-US" altLang="en-US" sz="2000" smtClean="0"/>
              <a:t>High yields – needs management</a:t>
            </a:r>
          </a:p>
          <a:p>
            <a:pPr lvl="1" eaLnBrk="1" hangingPunct="1"/>
            <a:r>
              <a:rPr lang="en-US" altLang="en-US" sz="2000" smtClean="0"/>
              <a:t>Dis-synchronous ripening</a:t>
            </a:r>
          </a:p>
          <a:p>
            <a:pPr lvl="1" eaLnBrk="1" hangingPunct="1"/>
            <a:r>
              <a:rPr lang="en-US" altLang="en-US" sz="2000" smtClean="0"/>
              <a:t>High acid</a:t>
            </a:r>
          </a:p>
          <a:p>
            <a:pPr lvl="1" eaLnBrk="1" hangingPunct="1"/>
            <a:r>
              <a:rPr lang="en-US" altLang="en-US" sz="2000" smtClean="0"/>
              <a:t>Demand uncertain</a:t>
            </a:r>
          </a:p>
        </p:txBody>
      </p:sp>
      <p:pic>
        <p:nvPicPr>
          <p:cNvPr id="1026" name="Picture 2" descr="http://4.bp.blogspot.com/-BwMUdoaoThE/T1fv7uypuII/AAAAAAAAAjU/GfCIA30NXu0/s1600/NebbioloGrap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1905000"/>
            <a:ext cx="3028950" cy="40386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417960"/>
            <a:ext cx="8458200" cy="1143000"/>
          </a:xfrm>
          <a:noFill/>
        </p:spPr>
        <p:txBody>
          <a:bodyPr lIns="92075" tIns="46038" rIns="92075" bIns="46038"/>
          <a:lstStyle/>
          <a:p>
            <a:pPr eaLnBrk="1" hangingPunct="1"/>
            <a:r>
              <a:rPr lang="en-US" altLang="en-US" sz="4800" dirty="0" smtClean="0">
                <a:solidFill>
                  <a:srgbClr val="FFC000"/>
                </a:solidFill>
              </a:rPr>
              <a:t>‘Souzao’ </a:t>
            </a:r>
            <a:r>
              <a:rPr lang="en-US" altLang="en-US" sz="2800" dirty="0" smtClean="0">
                <a:solidFill>
                  <a:srgbClr val="FFC000"/>
                </a:solidFill>
              </a:rPr>
              <a:t>(</a:t>
            </a:r>
            <a:r>
              <a:rPr lang="en-US" altLang="en-US" sz="2800" dirty="0" err="1" smtClean="0">
                <a:solidFill>
                  <a:srgbClr val="FFC000"/>
                </a:solidFill>
              </a:rPr>
              <a:t>suh</a:t>
            </a:r>
            <a:r>
              <a:rPr lang="en-US" altLang="en-US" sz="2800" dirty="0" smtClean="0">
                <a:solidFill>
                  <a:srgbClr val="FFC000"/>
                </a:solidFill>
              </a:rPr>
              <a:t> </a:t>
            </a:r>
            <a:r>
              <a:rPr lang="en-US" altLang="en-US" sz="2800" dirty="0" smtClean="0">
                <a:solidFill>
                  <a:srgbClr val="FFC000"/>
                </a:solidFill>
              </a:rPr>
              <a:t>ZAH)</a:t>
            </a:r>
            <a:r>
              <a:rPr lang="en-US" altLang="en-US" sz="4800" dirty="0" smtClean="0">
                <a:solidFill>
                  <a:srgbClr val="FFC000"/>
                </a:solidFill>
              </a:rPr>
              <a:t/>
            </a:r>
            <a:br>
              <a:rPr lang="en-US" altLang="en-US" sz="4800" dirty="0" smtClean="0">
                <a:solidFill>
                  <a:srgbClr val="FFC000"/>
                </a:solidFill>
              </a:rPr>
            </a:br>
            <a:r>
              <a:rPr lang="en-US" altLang="en-US" sz="2800" dirty="0" smtClean="0">
                <a:solidFill>
                  <a:srgbClr val="FFC000"/>
                </a:solidFill>
              </a:rPr>
              <a:t>(</a:t>
            </a:r>
            <a:r>
              <a:rPr lang="en-US" altLang="en-US" sz="2800" i="1" dirty="0" smtClean="0">
                <a:solidFill>
                  <a:srgbClr val="FFC000"/>
                </a:solidFill>
              </a:rPr>
              <a:t>vinifera – </a:t>
            </a:r>
            <a:r>
              <a:rPr lang="en-US" altLang="en-US" sz="2800" dirty="0" smtClean="0">
                <a:solidFill>
                  <a:srgbClr val="FFC000"/>
                </a:solidFill>
              </a:rPr>
              <a:t>Portugal) - </a:t>
            </a:r>
            <a:r>
              <a:rPr lang="en-US" altLang="en-US" sz="2400" dirty="0" smtClean="0">
                <a:solidFill>
                  <a:srgbClr val="FFC000"/>
                </a:solidFill>
              </a:rPr>
              <a:t>(</a:t>
            </a:r>
            <a:r>
              <a:rPr lang="en-US" altLang="en-US" sz="2400" dirty="0" smtClean="0">
                <a:solidFill>
                  <a:srgbClr val="FFC000"/>
                </a:solidFill>
              </a:rPr>
              <a:t>Main grape in Port)</a:t>
            </a:r>
          </a:p>
        </p:txBody>
      </p:sp>
      <p:sp>
        <p:nvSpPr>
          <p:cNvPr id="22531" name="Rectangle 3"/>
          <p:cNvSpPr>
            <a:spLocks noGrp="1" noChangeArrowheads="1"/>
          </p:cNvSpPr>
          <p:nvPr>
            <p:ph type="body" sz="half" idx="1"/>
          </p:nvPr>
        </p:nvSpPr>
        <p:spPr>
          <a:xfrm>
            <a:off x="152400" y="1676400"/>
            <a:ext cx="6477000" cy="4114800"/>
          </a:xfrm>
          <a:noFill/>
        </p:spPr>
        <p:txBody>
          <a:bodyPr lIns="92075" tIns="46038" rIns="92075" bIns="46038"/>
          <a:lstStyle/>
          <a:p>
            <a:pPr marL="0" indent="0" eaLnBrk="1" hangingPunct="1">
              <a:buNone/>
            </a:pPr>
            <a:r>
              <a:rPr lang="en-US" altLang="en-US" b="1" dirty="0" smtClean="0"/>
              <a:t>Characteristics:</a:t>
            </a:r>
          </a:p>
          <a:p>
            <a:pPr eaLnBrk="1" hangingPunct="1"/>
            <a:r>
              <a:rPr lang="en-US" altLang="en-US" sz="2800" dirty="0" smtClean="0"/>
              <a:t>Med berries – Small loose clusters</a:t>
            </a:r>
            <a:endParaRPr lang="en-US" altLang="en-US" sz="2800" dirty="0"/>
          </a:p>
          <a:p>
            <a:pPr eaLnBrk="1" hangingPunct="1"/>
            <a:r>
              <a:rPr lang="en-US" altLang="en-US" sz="2800" dirty="0" smtClean="0"/>
              <a:t>Medium/consistent balanced crop</a:t>
            </a:r>
            <a:endParaRPr lang="en-US" altLang="en-US" sz="2800" dirty="0"/>
          </a:p>
          <a:p>
            <a:pPr eaLnBrk="1" hangingPunct="1"/>
            <a:r>
              <a:rPr lang="en-US" altLang="en-US" sz="2800" dirty="0" smtClean="0"/>
              <a:t>Early </a:t>
            </a:r>
            <a:r>
              <a:rPr lang="en-US" altLang="en-US" sz="2800" dirty="0"/>
              <a:t>season </a:t>
            </a:r>
            <a:r>
              <a:rPr lang="en-US" altLang="en-US" sz="2800" dirty="0" smtClean="0"/>
              <a:t>(9/26/13 GRV; 9/10/19)</a:t>
            </a:r>
            <a:endParaRPr lang="en-US" altLang="en-US" sz="2800" dirty="0"/>
          </a:p>
          <a:p>
            <a:pPr eaLnBrk="1" hangingPunct="1"/>
            <a:r>
              <a:rPr lang="en-US" altLang="en-US" sz="2800" dirty="0"/>
              <a:t>Good for disease – less DM?</a:t>
            </a:r>
          </a:p>
          <a:p>
            <a:pPr eaLnBrk="1" hangingPunct="1"/>
            <a:r>
              <a:rPr lang="en-US" altLang="en-US" sz="2800" dirty="0"/>
              <a:t>Deep color; Ripe dark fruit flavors</a:t>
            </a:r>
          </a:p>
          <a:p>
            <a:pPr eaLnBrk="1" hangingPunct="1"/>
            <a:r>
              <a:rPr lang="en-US" altLang="en-US" sz="2800" dirty="0"/>
              <a:t>Wine:</a:t>
            </a:r>
          </a:p>
          <a:p>
            <a:pPr lvl="1" eaLnBrk="1" hangingPunct="1"/>
            <a:r>
              <a:rPr lang="en-US" altLang="en-US" sz="2400" dirty="0"/>
              <a:t>Hold acid well (</a:t>
            </a:r>
            <a:r>
              <a:rPr lang="en-US" altLang="en-US" sz="2400" dirty="0" smtClean="0"/>
              <a:t>20; 3.36 </a:t>
            </a:r>
            <a:r>
              <a:rPr lang="en-US" altLang="en-US" sz="2400" dirty="0"/>
              <a:t>pH)</a:t>
            </a:r>
          </a:p>
          <a:p>
            <a:pPr lvl="1" eaLnBrk="1" hangingPunct="1"/>
            <a:r>
              <a:rPr lang="en-US" altLang="en-US" sz="2400" dirty="0" smtClean="0"/>
              <a:t>Big/Ripe berries/Soft </a:t>
            </a:r>
            <a:r>
              <a:rPr lang="en-US" altLang="en-US" sz="2400" dirty="0"/>
              <a:t>tannin</a:t>
            </a:r>
          </a:p>
          <a:p>
            <a:pPr lvl="1" eaLnBrk="1" hangingPunct="1"/>
            <a:r>
              <a:rPr lang="en-US" altLang="en-US" sz="2400" dirty="0"/>
              <a:t>Great food wine due to acidity</a:t>
            </a:r>
          </a:p>
        </p:txBody>
      </p:sp>
      <p:pic>
        <p:nvPicPr>
          <p:cNvPr id="6146" name="Picture 2" descr="http://upload.wikimedia.org/wikipedia/commons/thumb/e/e6/Souzao.jpg/215px-Souza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5029200"/>
            <a:ext cx="121765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ile:Souzao lea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0925" y="3048000"/>
            <a:ext cx="1743075" cy="16787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SC07564.JPG"/>
          <p:cNvPicPr>
            <a:picLocks noChangeAspect="1"/>
          </p:cNvPicPr>
          <p:nvPr/>
        </p:nvPicPr>
        <p:blipFill>
          <a:blip r:embed="rId5" cstate="print"/>
          <a:srcRect l="65833" t="20000" r="7500" b="42222"/>
          <a:stretch>
            <a:fillRect/>
          </a:stretch>
        </p:blipFill>
        <p:spPr>
          <a:xfrm>
            <a:off x="6557682" y="2209800"/>
            <a:ext cx="2510117" cy="2667000"/>
          </a:xfrm>
          <a:prstGeom prst="rect">
            <a:avLst/>
          </a:prstGeom>
        </p:spPr>
      </p:pic>
    </p:spTree>
    <p:extLst>
      <p:ext uri="{BB962C8B-B14F-4D97-AF65-F5344CB8AC3E}">
        <p14:creationId xmlns:p14="http://schemas.microsoft.com/office/powerpoint/2010/main" val="341059188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397338"/>
            <a:ext cx="8458200" cy="1143000"/>
          </a:xfrm>
          <a:noFill/>
        </p:spPr>
        <p:txBody>
          <a:bodyPr lIns="92075" tIns="46038" rIns="92075" bIns="46038"/>
          <a:lstStyle/>
          <a:p>
            <a:pPr eaLnBrk="1" hangingPunct="1"/>
            <a:r>
              <a:rPr lang="en-US" altLang="en-US" sz="4800" dirty="0" smtClean="0">
                <a:solidFill>
                  <a:srgbClr val="FFC000"/>
                </a:solidFill>
              </a:rPr>
              <a:t>‘Tempranillo’</a:t>
            </a:r>
            <a:br>
              <a:rPr lang="en-US" altLang="en-US" sz="4800" dirty="0" smtClean="0">
                <a:solidFill>
                  <a:srgbClr val="FFC000"/>
                </a:solidFill>
              </a:rPr>
            </a:br>
            <a:r>
              <a:rPr lang="en-US" altLang="en-US" sz="3200" dirty="0" smtClean="0">
                <a:solidFill>
                  <a:srgbClr val="FFC000"/>
                </a:solidFill>
              </a:rPr>
              <a:t>(</a:t>
            </a:r>
            <a:r>
              <a:rPr lang="en-US" altLang="en-US" sz="3200" i="1" dirty="0" smtClean="0">
                <a:solidFill>
                  <a:srgbClr val="FFC000"/>
                </a:solidFill>
              </a:rPr>
              <a:t>vinifera – Tinto </a:t>
            </a:r>
            <a:r>
              <a:rPr lang="en-US" altLang="en-US" sz="3200" i="1" dirty="0" err="1" smtClean="0">
                <a:solidFill>
                  <a:srgbClr val="FFC000"/>
                </a:solidFill>
              </a:rPr>
              <a:t>Roriz</a:t>
            </a:r>
            <a:r>
              <a:rPr lang="en-US" altLang="en-US" sz="3200" i="1" dirty="0" smtClean="0">
                <a:solidFill>
                  <a:srgbClr val="FFC000"/>
                </a:solidFill>
              </a:rPr>
              <a:t>; </a:t>
            </a:r>
            <a:r>
              <a:rPr lang="en-US" altLang="en-US" sz="3200" dirty="0" smtClean="0">
                <a:solidFill>
                  <a:srgbClr val="FFC000"/>
                </a:solidFill>
              </a:rPr>
              <a:t>Spain/Rioja/Ribera)</a:t>
            </a:r>
            <a:endParaRPr lang="en-US" altLang="en-US" sz="2400" dirty="0" smtClean="0">
              <a:solidFill>
                <a:srgbClr val="FFC000"/>
              </a:solidFill>
            </a:endParaRPr>
          </a:p>
        </p:txBody>
      </p:sp>
      <p:sp>
        <p:nvSpPr>
          <p:cNvPr id="8" name="Rectangle 3"/>
          <p:cNvSpPr>
            <a:spLocks noGrp="1" noChangeArrowheads="1"/>
          </p:cNvSpPr>
          <p:nvPr>
            <p:ph type="body" sz="half" idx="1"/>
          </p:nvPr>
        </p:nvSpPr>
        <p:spPr>
          <a:xfrm>
            <a:off x="152400" y="1676400"/>
            <a:ext cx="7162800" cy="4114800"/>
          </a:xfrm>
          <a:noFill/>
        </p:spPr>
        <p:txBody>
          <a:bodyPr lIns="92075" tIns="46038" rIns="92075" bIns="46038"/>
          <a:lstStyle/>
          <a:p>
            <a:pPr marL="0" indent="0" eaLnBrk="1" hangingPunct="1">
              <a:buNone/>
            </a:pPr>
            <a:r>
              <a:rPr lang="en-US" altLang="en-US" b="1" dirty="0" smtClean="0"/>
              <a:t>Characteristics:</a:t>
            </a:r>
          </a:p>
          <a:p>
            <a:pPr eaLnBrk="1" hangingPunct="1"/>
            <a:r>
              <a:rPr lang="en-US" altLang="en-US" sz="2800" dirty="0" smtClean="0"/>
              <a:t>Medium round berries – medium clusters</a:t>
            </a:r>
          </a:p>
          <a:p>
            <a:pPr eaLnBrk="1" hangingPunct="1"/>
            <a:r>
              <a:rPr lang="en-US" altLang="en-US" sz="2800" dirty="0"/>
              <a:t>C</a:t>
            </a:r>
            <a:r>
              <a:rPr lang="en-US" altLang="en-US" sz="2800" dirty="0" smtClean="0"/>
              <a:t>onsistent </a:t>
            </a:r>
            <a:r>
              <a:rPr lang="en-US" altLang="en-US" sz="2800" dirty="0"/>
              <a:t>crop</a:t>
            </a:r>
          </a:p>
          <a:p>
            <a:pPr eaLnBrk="1" hangingPunct="1"/>
            <a:r>
              <a:rPr lang="en-US" altLang="en-US" sz="2800" dirty="0" smtClean="0"/>
              <a:t>Mid season red (9/10)</a:t>
            </a:r>
          </a:p>
          <a:p>
            <a:pPr eaLnBrk="1" hangingPunct="1"/>
            <a:r>
              <a:rPr lang="en-US" altLang="en-US" sz="2800" dirty="0" smtClean="0"/>
              <a:t>Some DM</a:t>
            </a:r>
          </a:p>
          <a:p>
            <a:pPr eaLnBrk="1" hangingPunct="1"/>
            <a:r>
              <a:rPr lang="en-US" altLang="en-US" sz="2800" dirty="0" smtClean="0"/>
              <a:t>Deep color;</a:t>
            </a:r>
          </a:p>
          <a:p>
            <a:pPr eaLnBrk="1" hangingPunct="1"/>
            <a:r>
              <a:rPr lang="en-US" altLang="en-US" sz="2800" dirty="0" smtClean="0"/>
              <a:t>Wine:</a:t>
            </a:r>
          </a:p>
          <a:p>
            <a:pPr lvl="1" eaLnBrk="1" hangingPunct="1"/>
            <a:r>
              <a:rPr lang="en-US" altLang="en-US" sz="2400" dirty="0" smtClean="0"/>
              <a:t>Soft, Complex</a:t>
            </a:r>
          </a:p>
          <a:p>
            <a:pPr lvl="1" eaLnBrk="1" hangingPunct="1"/>
            <a:r>
              <a:rPr lang="en-US" altLang="en-US" sz="2400" dirty="0" smtClean="0"/>
              <a:t>Ripe </a:t>
            </a:r>
            <a:r>
              <a:rPr lang="en-US" altLang="en-US" sz="2400" dirty="0"/>
              <a:t>dark fruit flavors</a:t>
            </a:r>
          </a:p>
          <a:p>
            <a:pPr lvl="1" eaLnBrk="1" hangingPunct="1"/>
            <a:r>
              <a:rPr lang="en-US" altLang="en-US" sz="2400" dirty="0" smtClean="0"/>
              <a:t>Medium bodied/soft tannin</a:t>
            </a:r>
          </a:p>
        </p:txBody>
      </p:sp>
      <p:pic>
        <p:nvPicPr>
          <p:cNvPr id="9" name="Picture 2" descr="Image result for spain wine region 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5279562"/>
            <a:ext cx="17265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descr="Image result for tempranillo gra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450" y="2762250"/>
            <a:ext cx="28575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96801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Picture1"/>
          <p:cNvPicPr>
            <a:picLocks noChangeAspect="1" noChangeArrowheads="1"/>
          </p:cNvPicPr>
          <p:nvPr/>
        </p:nvPicPr>
        <p:blipFill>
          <a:blip r:embed="rId2">
            <a:extLst>
              <a:ext uri="{28A0092B-C50C-407E-A947-70E740481C1C}">
                <a14:useLocalDpi xmlns:a14="http://schemas.microsoft.com/office/drawing/2010/main" val="0"/>
              </a:ext>
            </a:extLst>
          </a:blip>
          <a:srcRect l="16208" r="21169"/>
          <a:stretch>
            <a:fillRect/>
          </a:stretch>
        </p:blipFill>
        <p:spPr bwMode="auto">
          <a:xfrm>
            <a:off x="1905000" y="762000"/>
            <a:ext cx="573563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7"/>
          <p:cNvSpPr txBox="1">
            <a:spLocks noChangeArrowheads="1"/>
          </p:cNvSpPr>
          <p:nvPr/>
        </p:nvSpPr>
        <p:spPr bwMode="auto">
          <a:xfrm>
            <a:off x="762000" y="5083175"/>
            <a:ext cx="868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r>
              <a:rPr lang="en-US" altLang="en-US" sz="4000"/>
              <a:t>The Wine is Made in the Vineyard!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04800" y="304800"/>
            <a:ext cx="8458200" cy="1143000"/>
          </a:xfrm>
          <a:noFill/>
        </p:spPr>
        <p:txBody>
          <a:bodyPr lIns="92075" tIns="46038" rIns="92075" bIns="46038"/>
          <a:lstStyle/>
          <a:p>
            <a:pPr eaLnBrk="1" hangingPunct="1"/>
            <a:r>
              <a:rPr lang="en-US" altLang="en-US" sz="4800" dirty="0" smtClean="0">
                <a:solidFill>
                  <a:srgbClr val="FFC000"/>
                </a:solidFill>
              </a:rPr>
              <a:t>‘Montepulciano’</a:t>
            </a:r>
            <a:br>
              <a:rPr lang="en-US" altLang="en-US" sz="4800" dirty="0" smtClean="0">
                <a:solidFill>
                  <a:srgbClr val="FFC000"/>
                </a:solidFill>
              </a:rPr>
            </a:br>
            <a:r>
              <a:rPr lang="en-US" altLang="en-US" sz="3200" dirty="0" smtClean="0">
                <a:solidFill>
                  <a:srgbClr val="FFC000"/>
                </a:solidFill>
              </a:rPr>
              <a:t>(</a:t>
            </a:r>
            <a:r>
              <a:rPr lang="en-US" altLang="en-US" sz="3200" i="1" dirty="0" smtClean="0">
                <a:solidFill>
                  <a:srgbClr val="FFC000"/>
                </a:solidFill>
              </a:rPr>
              <a:t>vinifera – </a:t>
            </a:r>
            <a:r>
              <a:rPr lang="en-US" altLang="en-US" sz="3200" dirty="0" smtClean="0">
                <a:solidFill>
                  <a:srgbClr val="FFC000"/>
                </a:solidFill>
              </a:rPr>
              <a:t>Italy/Abruzzo/Molise/Marche)</a:t>
            </a:r>
            <a:br>
              <a:rPr lang="en-US" altLang="en-US" sz="3200" dirty="0" smtClean="0">
                <a:solidFill>
                  <a:srgbClr val="FFC000"/>
                </a:solidFill>
              </a:rPr>
            </a:br>
            <a:r>
              <a:rPr lang="en-US" altLang="en-US" sz="3200" dirty="0" smtClean="0">
                <a:solidFill>
                  <a:srgbClr val="FFC000"/>
                </a:solidFill>
              </a:rPr>
              <a:t> </a:t>
            </a:r>
            <a:endParaRPr lang="en-US" altLang="en-US" sz="2400" dirty="0" smtClean="0">
              <a:solidFill>
                <a:srgbClr val="FFC000"/>
              </a:solidFill>
            </a:endParaRPr>
          </a:p>
        </p:txBody>
      </p:sp>
      <p:sp>
        <p:nvSpPr>
          <p:cNvPr id="22531" name="Rectangle 3"/>
          <p:cNvSpPr>
            <a:spLocks noGrp="1" noChangeArrowheads="1"/>
          </p:cNvSpPr>
          <p:nvPr>
            <p:ph type="body" sz="half" idx="1"/>
          </p:nvPr>
        </p:nvSpPr>
        <p:spPr>
          <a:xfrm>
            <a:off x="95250" y="1447800"/>
            <a:ext cx="7162800" cy="4114800"/>
          </a:xfrm>
          <a:noFill/>
        </p:spPr>
        <p:txBody>
          <a:bodyPr lIns="92075" tIns="46038" rIns="92075" bIns="46038"/>
          <a:lstStyle/>
          <a:p>
            <a:pPr marL="0" indent="0" eaLnBrk="1" hangingPunct="1">
              <a:buNone/>
            </a:pPr>
            <a:r>
              <a:rPr lang="en-US" altLang="en-US" b="1" dirty="0" smtClean="0"/>
              <a:t>Characteristics:</a:t>
            </a:r>
          </a:p>
          <a:p>
            <a:pPr eaLnBrk="1" hangingPunct="1"/>
            <a:r>
              <a:rPr lang="en-US" altLang="en-US" sz="2800" dirty="0" smtClean="0"/>
              <a:t>Medium round berries</a:t>
            </a:r>
          </a:p>
          <a:p>
            <a:pPr lvl="1" eaLnBrk="1" hangingPunct="1"/>
            <a:r>
              <a:rPr lang="en-US" altLang="en-US" sz="2400" dirty="0" smtClean="0"/>
              <a:t>medium clusters</a:t>
            </a:r>
          </a:p>
          <a:p>
            <a:pPr eaLnBrk="1" hangingPunct="1"/>
            <a:r>
              <a:rPr lang="en-US" altLang="en-US" sz="2800" dirty="0"/>
              <a:t>C</a:t>
            </a:r>
            <a:r>
              <a:rPr lang="en-US" altLang="en-US" sz="2800" dirty="0" smtClean="0"/>
              <a:t>onsistent </a:t>
            </a:r>
            <a:r>
              <a:rPr lang="en-US" altLang="en-US" sz="2800" dirty="0"/>
              <a:t>crop</a:t>
            </a:r>
          </a:p>
          <a:p>
            <a:pPr eaLnBrk="1" hangingPunct="1"/>
            <a:r>
              <a:rPr lang="en-US" altLang="en-US" sz="2800" dirty="0" smtClean="0"/>
              <a:t>Mid season red (9/19/2019)</a:t>
            </a:r>
          </a:p>
          <a:p>
            <a:pPr eaLnBrk="1" hangingPunct="1"/>
            <a:r>
              <a:rPr lang="en-US" altLang="en-US" sz="2800" dirty="0" smtClean="0"/>
              <a:t>Some DM</a:t>
            </a:r>
          </a:p>
          <a:p>
            <a:pPr eaLnBrk="1" hangingPunct="1"/>
            <a:r>
              <a:rPr lang="en-US" altLang="en-US" sz="2800" dirty="0" smtClean="0"/>
              <a:t>Deep color;</a:t>
            </a:r>
          </a:p>
          <a:p>
            <a:pPr eaLnBrk="1" hangingPunct="1"/>
            <a:r>
              <a:rPr lang="en-US" altLang="en-US" sz="2800" dirty="0" smtClean="0"/>
              <a:t>Wine:</a:t>
            </a:r>
          </a:p>
          <a:p>
            <a:pPr lvl="1" eaLnBrk="1" hangingPunct="1"/>
            <a:r>
              <a:rPr lang="en-US" altLang="en-US" sz="2400" dirty="0" smtClean="0"/>
              <a:t>Complex</a:t>
            </a:r>
          </a:p>
          <a:p>
            <a:pPr lvl="1" eaLnBrk="1" hangingPunct="1"/>
            <a:r>
              <a:rPr lang="en-US" altLang="en-US" sz="2400" dirty="0" smtClean="0"/>
              <a:t>Ripe </a:t>
            </a:r>
            <a:r>
              <a:rPr lang="en-US" altLang="en-US" sz="2400" dirty="0"/>
              <a:t>dark fruit flavors</a:t>
            </a:r>
          </a:p>
          <a:p>
            <a:pPr lvl="1" eaLnBrk="1" hangingPunct="1"/>
            <a:r>
              <a:rPr lang="en-US" altLang="en-US" sz="2400" dirty="0" smtClean="0"/>
              <a:t>Full bodied/Ripe/soft tannin</a:t>
            </a:r>
          </a:p>
        </p:txBody>
      </p:sp>
      <p:pic>
        <p:nvPicPr>
          <p:cNvPr id="7170" name="Picture 2" descr="Montepulciano d Abruzzo 03 (RaBo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7950" y="1706880"/>
            <a:ext cx="2286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italian wine region 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5070858"/>
            <a:ext cx="1600200" cy="147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748934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050" y="22589"/>
            <a:ext cx="9144000" cy="1276350"/>
          </a:xfrm>
          <a:noFill/>
        </p:spPr>
        <p:txBody>
          <a:bodyPr lIns="92075" tIns="46038" rIns="92075" bIns="46038"/>
          <a:lstStyle/>
          <a:p>
            <a:pPr eaLnBrk="1" hangingPunct="1"/>
            <a:r>
              <a:rPr lang="en-US" altLang="en-US" sz="4800" dirty="0" smtClean="0">
                <a:solidFill>
                  <a:srgbClr val="FFC000"/>
                </a:solidFill>
              </a:rPr>
              <a:t>‘</a:t>
            </a:r>
            <a:r>
              <a:rPr lang="en-US" altLang="en-US" sz="4800" dirty="0" err="1" smtClean="0">
                <a:solidFill>
                  <a:srgbClr val="FFC000"/>
                </a:solidFill>
              </a:rPr>
              <a:t>Gamaret</a:t>
            </a:r>
            <a:r>
              <a:rPr lang="en-US" altLang="en-US" sz="4800" dirty="0" smtClean="0">
                <a:solidFill>
                  <a:srgbClr val="FFC000"/>
                </a:solidFill>
              </a:rPr>
              <a:t>’</a:t>
            </a:r>
            <a:br>
              <a:rPr lang="en-US" altLang="en-US" sz="4800" dirty="0" smtClean="0">
                <a:solidFill>
                  <a:srgbClr val="FFC000"/>
                </a:solidFill>
              </a:rPr>
            </a:br>
            <a:r>
              <a:rPr lang="en-US" altLang="en-US" sz="2400" dirty="0" smtClean="0">
                <a:solidFill>
                  <a:srgbClr val="FFC000"/>
                </a:solidFill>
              </a:rPr>
              <a:t>(</a:t>
            </a:r>
            <a:r>
              <a:rPr lang="en-US" altLang="en-US" sz="2400" i="1" dirty="0" smtClean="0">
                <a:solidFill>
                  <a:srgbClr val="FFC000"/>
                </a:solidFill>
              </a:rPr>
              <a:t>vinifera – Switzerland - </a:t>
            </a:r>
            <a:r>
              <a:rPr lang="en-US" altLang="en-US" sz="2400" dirty="0" smtClean="0">
                <a:solidFill>
                  <a:srgbClr val="FFC000"/>
                </a:solidFill>
              </a:rPr>
              <a:t>Gamay Noir x </a:t>
            </a:r>
            <a:r>
              <a:rPr lang="en-US" altLang="en-US" sz="2400" dirty="0" err="1" smtClean="0">
                <a:solidFill>
                  <a:srgbClr val="FFC000"/>
                </a:solidFill>
              </a:rPr>
              <a:t>Reichensteiner</a:t>
            </a:r>
            <a:r>
              <a:rPr lang="en-US" altLang="en-US" sz="2400" dirty="0" smtClean="0">
                <a:solidFill>
                  <a:srgbClr val="FFC000"/>
                </a:solidFill>
              </a:rPr>
              <a:t>)</a:t>
            </a:r>
          </a:p>
        </p:txBody>
      </p:sp>
      <p:sp>
        <p:nvSpPr>
          <p:cNvPr id="28675" name="Rectangle 3"/>
          <p:cNvSpPr>
            <a:spLocks noGrp="1" noChangeArrowheads="1"/>
          </p:cNvSpPr>
          <p:nvPr>
            <p:ph type="body" sz="half" idx="1"/>
          </p:nvPr>
        </p:nvSpPr>
        <p:spPr>
          <a:xfrm>
            <a:off x="200763" y="1280152"/>
            <a:ext cx="5562600" cy="4800600"/>
          </a:xfrm>
          <a:noFill/>
        </p:spPr>
        <p:txBody>
          <a:bodyPr lIns="92075" tIns="46038" rIns="92075" bIns="46038"/>
          <a:lstStyle/>
          <a:p>
            <a:pPr eaLnBrk="1" hangingPunct="1"/>
            <a:r>
              <a:rPr lang="en-US" altLang="en-US" sz="2800" b="1" dirty="0" smtClean="0"/>
              <a:t>Strengths:</a:t>
            </a:r>
            <a:endParaRPr lang="en-US" altLang="en-US" sz="2800" dirty="0" smtClean="0"/>
          </a:p>
          <a:p>
            <a:pPr lvl="1" eaLnBrk="1" hangingPunct="1"/>
            <a:r>
              <a:rPr lang="en-US" altLang="en-US" sz="2400" dirty="0"/>
              <a:t>Early-ripening (</a:t>
            </a:r>
            <a:r>
              <a:rPr lang="en-US" altLang="en-US" sz="2400" dirty="0" smtClean="0"/>
              <a:t>9/5/2019)</a:t>
            </a:r>
            <a:endParaRPr lang="en-US" altLang="en-US" sz="2400" dirty="0"/>
          </a:p>
          <a:p>
            <a:pPr lvl="1" eaLnBrk="1" hangingPunct="1"/>
            <a:r>
              <a:rPr lang="en-US" altLang="en-US" sz="2400" dirty="0" smtClean="0"/>
              <a:t>High quality fruit</a:t>
            </a:r>
          </a:p>
          <a:p>
            <a:pPr lvl="1" eaLnBrk="1" hangingPunct="1"/>
            <a:r>
              <a:rPr lang="en-US" altLang="en-US" sz="2400" dirty="0" smtClean="0"/>
              <a:t>Resistant to LSR</a:t>
            </a:r>
          </a:p>
          <a:p>
            <a:pPr eaLnBrk="1" hangingPunct="1"/>
            <a:r>
              <a:rPr lang="en-US" altLang="en-US" sz="2800" dirty="0" smtClean="0"/>
              <a:t> </a:t>
            </a:r>
            <a:r>
              <a:rPr lang="en-US" altLang="en-US" sz="2800" b="1" dirty="0" smtClean="0"/>
              <a:t>Weaknesses:</a:t>
            </a:r>
            <a:endParaRPr lang="en-US" altLang="en-US" sz="2800" dirty="0"/>
          </a:p>
          <a:p>
            <a:pPr lvl="1" eaLnBrk="1" hangingPunct="1"/>
            <a:r>
              <a:rPr lang="en-US" altLang="en-US" sz="2400" dirty="0"/>
              <a:t>Consumer recognition</a:t>
            </a:r>
          </a:p>
          <a:p>
            <a:pPr lvl="1" eaLnBrk="1" hangingPunct="1"/>
            <a:r>
              <a:rPr lang="en-US" altLang="en-US" sz="2400" dirty="0" smtClean="0"/>
              <a:t>Vine availability</a:t>
            </a:r>
          </a:p>
          <a:p>
            <a:pPr lvl="1" eaLnBrk="1" hangingPunct="1"/>
            <a:r>
              <a:rPr lang="en-US" altLang="en-US" sz="2400" dirty="0" smtClean="0"/>
              <a:t>Limited testing</a:t>
            </a:r>
          </a:p>
          <a:p>
            <a:pPr lvl="1" eaLnBrk="1" hangingPunct="1"/>
            <a:r>
              <a:rPr lang="en-US" altLang="en-US" sz="2400" dirty="0" smtClean="0"/>
              <a:t>Hardiness?</a:t>
            </a:r>
          </a:p>
          <a:p>
            <a:pPr eaLnBrk="1" hangingPunct="1"/>
            <a:r>
              <a:rPr lang="en-US" altLang="en-US" sz="2800" dirty="0" smtClean="0"/>
              <a:t>Wine</a:t>
            </a:r>
          </a:p>
          <a:p>
            <a:pPr lvl="1" eaLnBrk="1" hangingPunct="1"/>
            <a:r>
              <a:rPr lang="en-US" altLang="en-US" sz="2400" dirty="0" smtClean="0"/>
              <a:t>Dark color</a:t>
            </a:r>
          </a:p>
          <a:p>
            <a:pPr lvl="1" eaLnBrk="1" hangingPunct="1"/>
            <a:r>
              <a:rPr lang="en-US" altLang="en-US" sz="2400" dirty="0" smtClean="0"/>
              <a:t>Medium bodied - fruity</a:t>
            </a:r>
          </a:p>
          <a:p>
            <a:pPr lvl="1" eaLnBrk="1" hangingPunct="1"/>
            <a:endParaRPr lang="en-US" altLang="en-US" sz="2400" dirty="0" smtClean="0"/>
          </a:p>
        </p:txBody>
      </p:sp>
      <p:pic>
        <p:nvPicPr>
          <p:cNvPr id="2050" name="Picture 2" descr="Image result for gamaret"/>
          <p:cNvPicPr>
            <a:picLocks noChangeAspect="1" noChangeArrowheads="1"/>
          </p:cNvPicPr>
          <p:nvPr/>
        </p:nvPicPr>
        <p:blipFill rotWithShape="1">
          <a:blip r:embed="rId2">
            <a:extLst>
              <a:ext uri="{28A0092B-C50C-407E-A947-70E740481C1C}">
                <a14:useLocalDpi xmlns:a14="http://schemas.microsoft.com/office/drawing/2010/main" val="0"/>
              </a:ext>
            </a:extLst>
          </a:blip>
          <a:srcRect r="50865"/>
          <a:stretch/>
        </p:blipFill>
        <p:spPr bwMode="auto">
          <a:xfrm>
            <a:off x="5486400" y="1735319"/>
            <a:ext cx="3430110" cy="387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941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04800" y="304800"/>
            <a:ext cx="8458200" cy="1143000"/>
          </a:xfrm>
          <a:noFill/>
        </p:spPr>
        <p:txBody>
          <a:bodyPr lIns="92075" tIns="46038" rIns="92075" bIns="46038"/>
          <a:lstStyle/>
          <a:p>
            <a:pPr eaLnBrk="1" hangingPunct="1"/>
            <a:r>
              <a:rPr lang="en-US" altLang="en-US" sz="4800" dirty="0" smtClean="0">
                <a:solidFill>
                  <a:srgbClr val="FFC000"/>
                </a:solidFill>
              </a:rPr>
              <a:t>‘Teroldego’</a:t>
            </a:r>
            <a:br>
              <a:rPr lang="en-US" altLang="en-US" sz="4800" dirty="0" smtClean="0">
                <a:solidFill>
                  <a:srgbClr val="FFC000"/>
                </a:solidFill>
              </a:rPr>
            </a:br>
            <a:r>
              <a:rPr lang="en-US" altLang="en-US" sz="3200" dirty="0" smtClean="0">
                <a:solidFill>
                  <a:srgbClr val="FFC000"/>
                </a:solidFill>
              </a:rPr>
              <a:t>(</a:t>
            </a:r>
            <a:r>
              <a:rPr lang="en-US" altLang="en-US" sz="3200" i="1" dirty="0" smtClean="0">
                <a:solidFill>
                  <a:srgbClr val="FFC000"/>
                </a:solidFill>
              </a:rPr>
              <a:t>vinifera – </a:t>
            </a:r>
            <a:r>
              <a:rPr lang="en-US" altLang="en-US" sz="3200" dirty="0" smtClean="0">
                <a:solidFill>
                  <a:srgbClr val="FFC000"/>
                </a:solidFill>
              </a:rPr>
              <a:t>Italy/Trentino-Alto-Adige)</a:t>
            </a:r>
            <a:br>
              <a:rPr lang="en-US" altLang="en-US" sz="3200" dirty="0" smtClean="0">
                <a:solidFill>
                  <a:srgbClr val="FFC000"/>
                </a:solidFill>
              </a:rPr>
            </a:br>
            <a:r>
              <a:rPr lang="en-US" altLang="en-US" sz="3200" dirty="0" smtClean="0">
                <a:solidFill>
                  <a:srgbClr val="FFC000"/>
                </a:solidFill>
              </a:rPr>
              <a:t> </a:t>
            </a:r>
            <a:r>
              <a:rPr lang="en-US" altLang="en-US" sz="2400" dirty="0" smtClean="0">
                <a:solidFill>
                  <a:srgbClr val="FFC000"/>
                </a:solidFill>
              </a:rPr>
              <a:t>(Parent = ‘Dureza’ also a parent of ‘Syrah’)</a:t>
            </a:r>
          </a:p>
        </p:txBody>
      </p:sp>
      <p:sp>
        <p:nvSpPr>
          <p:cNvPr id="22531" name="Rectangle 3"/>
          <p:cNvSpPr>
            <a:spLocks noGrp="1" noChangeArrowheads="1"/>
          </p:cNvSpPr>
          <p:nvPr>
            <p:ph type="body" sz="half" idx="1"/>
          </p:nvPr>
        </p:nvSpPr>
        <p:spPr>
          <a:xfrm>
            <a:off x="152400" y="1676400"/>
            <a:ext cx="6324600" cy="4114800"/>
          </a:xfrm>
          <a:noFill/>
        </p:spPr>
        <p:txBody>
          <a:bodyPr lIns="92075" tIns="46038" rIns="92075" bIns="46038"/>
          <a:lstStyle/>
          <a:p>
            <a:pPr marL="0" indent="0" eaLnBrk="1" hangingPunct="1">
              <a:buNone/>
            </a:pPr>
            <a:r>
              <a:rPr lang="en-US" altLang="en-US" b="1" dirty="0" smtClean="0"/>
              <a:t>Characteristics:</a:t>
            </a:r>
          </a:p>
          <a:p>
            <a:pPr eaLnBrk="1" hangingPunct="1"/>
            <a:r>
              <a:rPr lang="en-US" altLang="en-US" sz="2800" dirty="0" smtClean="0"/>
              <a:t>Big round berries – big clusters</a:t>
            </a:r>
          </a:p>
          <a:p>
            <a:pPr eaLnBrk="1" hangingPunct="1"/>
            <a:r>
              <a:rPr lang="en-US" altLang="en-US" sz="2800" dirty="0"/>
              <a:t>Good consistent crop</a:t>
            </a:r>
          </a:p>
          <a:p>
            <a:pPr eaLnBrk="1" hangingPunct="1"/>
            <a:r>
              <a:rPr lang="en-US" altLang="en-US" sz="2800" dirty="0" smtClean="0"/>
              <a:t>Mid-late season red (9/26/13)</a:t>
            </a:r>
          </a:p>
          <a:p>
            <a:pPr eaLnBrk="1" hangingPunct="1"/>
            <a:r>
              <a:rPr lang="en-US" altLang="en-US" sz="2800" dirty="0" smtClean="0"/>
              <a:t>Good for disease – less DM?</a:t>
            </a:r>
          </a:p>
          <a:p>
            <a:pPr eaLnBrk="1" hangingPunct="1"/>
            <a:r>
              <a:rPr lang="en-US" altLang="en-US" sz="2800" dirty="0" smtClean="0"/>
              <a:t>Deep color; Ripe dark fruit flavors</a:t>
            </a:r>
          </a:p>
          <a:p>
            <a:pPr eaLnBrk="1" hangingPunct="1"/>
            <a:r>
              <a:rPr lang="en-US" altLang="en-US" sz="2800" dirty="0" smtClean="0"/>
              <a:t>Wine:</a:t>
            </a:r>
          </a:p>
          <a:p>
            <a:pPr lvl="1" eaLnBrk="1" hangingPunct="1"/>
            <a:r>
              <a:rPr lang="en-US" altLang="en-US" sz="2400" dirty="0" smtClean="0"/>
              <a:t>Hold acid well (21; 3.7 pH)</a:t>
            </a:r>
          </a:p>
          <a:p>
            <a:pPr lvl="1" eaLnBrk="1" hangingPunct="1"/>
            <a:r>
              <a:rPr lang="en-US" altLang="en-US" sz="2400" dirty="0" smtClean="0"/>
              <a:t>Big/Ripe/Spicy/Big soft tannin</a:t>
            </a:r>
          </a:p>
          <a:p>
            <a:pPr lvl="1" eaLnBrk="1" hangingPunct="1"/>
            <a:r>
              <a:rPr lang="en-US" altLang="en-US" sz="2400" dirty="0" smtClean="0"/>
              <a:t>Great food wine due to acidity</a:t>
            </a:r>
          </a:p>
        </p:txBody>
      </p:sp>
      <p:pic>
        <p:nvPicPr>
          <p:cNvPr id="4098" name="Picture 2" descr="Terolde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04" r="18333"/>
          <a:stretch/>
        </p:blipFill>
        <p:spPr bwMode="auto">
          <a:xfrm>
            <a:off x="6096000" y="1828800"/>
            <a:ext cx="2714625" cy="31479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echthaler Teroldego Rotaliano, Trentino-Alto Adige, Italy lab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5029200"/>
            <a:ext cx="1030986" cy="1676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italian wine region ma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5181600"/>
            <a:ext cx="1600200" cy="147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30959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04800" y="244475"/>
            <a:ext cx="8915400" cy="1143000"/>
          </a:xfrm>
        </p:spPr>
        <p:txBody>
          <a:bodyPr/>
          <a:lstStyle/>
          <a:p>
            <a:pPr eaLnBrk="1" hangingPunct="1"/>
            <a:r>
              <a:rPr lang="en-US" altLang="en-US" sz="4800" dirty="0" smtClean="0">
                <a:solidFill>
                  <a:srgbClr val="FFC000"/>
                </a:solidFill>
              </a:rPr>
              <a:t>White Varieties in Trial</a:t>
            </a:r>
          </a:p>
        </p:txBody>
      </p:sp>
      <p:sp>
        <p:nvSpPr>
          <p:cNvPr id="38915" name="Rectangle 5"/>
          <p:cNvSpPr>
            <a:spLocks noGrp="1" noChangeArrowheads="1"/>
          </p:cNvSpPr>
          <p:nvPr>
            <p:ph type="body" sz="half" idx="2"/>
          </p:nvPr>
        </p:nvSpPr>
        <p:spPr>
          <a:xfrm>
            <a:off x="76200" y="1219200"/>
            <a:ext cx="9112250" cy="6096000"/>
          </a:xfrm>
        </p:spPr>
        <p:txBody>
          <a:bodyPr/>
          <a:lstStyle/>
          <a:p>
            <a:pPr eaLnBrk="1" hangingPunct="1">
              <a:lnSpc>
                <a:spcPct val="90000"/>
              </a:lnSpc>
              <a:buNone/>
            </a:pPr>
            <a:r>
              <a:rPr lang="en-US" altLang="en-US" dirty="0" smtClean="0">
                <a:solidFill>
                  <a:srgbClr val="00B050"/>
                </a:solidFill>
              </a:rPr>
              <a:t>Albariño</a:t>
            </a:r>
            <a:r>
              <a:rPr lang="en-US" altLang="en-US" dirty="0" smtClean="0"/>
              <a:t>		</a:t>
            </a:r>
            <a:r>
              <a:rPr lang="en-US" altLang="en-US" dirty="0">
                <a:solidFill>
                  <a:srgbClr val="FFC000"/>
                </a:solidFill>
              </a:rPr>
              <a:t>Petite </a:t>
            </a:r>
            <a:r>
              <a:rPr lang="en-US" altLang="en-US" dirty="0" smtClean="0">
                <a:solidFill>
                  <a:srgbClr val="FFC000"/>
                </a:solidFill>
              </a:rPr>
              <a:t>Manseng</a:t>
            </a:r>
            <a:r>
              <a:rPr lang="en-US" altLang="en-US" dirty="0">
                <a:solidFill>
                  <a:srgbClr val="FFC000"/>
                </a:solidFill>
              </a:rPr>
              <a:t>	</a:t>
            </a:r>
            <a:r>
              <a:rPr lang="en-US" altLang="en-US" dirty="0" smtClean="0">
                <a:solidFill>
                  <a:srgbClr val="FFC000"/>
                </a:solidFill>
              </a:rPr>
              <a:t>	</a:t>
            </a:r>
            <a:r>
              <a:rPr lang="en-US" altLang="en-US" dirty="0" smtClean="0"/>
              <a:t>XX-11-57</a:t>
            </a:r>
          </a:p>
          <a:p>
            <a:pPr eaLnBrk="1" hangingPunct="1">
              <a:lnSpc>
                <a:spcPct val="90000"/>
              </a:lnSpc>
              <a:buNone/>
            </a:pPr>
            <a:r>
              <a:rPr lang="en-US" altLang="en-US" dirty="0" smtClean="0">
                <a:solidFill>
                  <a:srgbClr val="00B050"/>
                </a:solidFill>
              </a:rPr>
              <a:t>Colombard		</a:t>
            </a:r>
            <a:r>
              <a:rPr lang="en-US" altLang="en-US" dirty="0" smtClean="0">
                <a:solidFill>
                  <a:srgbClr val="FFC000"/>
                </a:solidFill>
              </a:rPr>
              <a:t>Verdelho 			</a:t>
            </a:r>
            <a:r>
              <a:rPr lang="en-US" altLang="en-US" dirty="0" smtClean="0"/>
              <a:t>Muscat Ottonel</a:t>
            </a:r>
          </a:p>
          <a:p>
            <a:pPr eaLnBrk="1" hangingPunct="1">
              <a:lnSpc>
                <a:spcPct val="90000"/>
              </a:lnSpc>
              <a:buNone/>
            </a:pPr>
            <a:r>
              <a:rPr lang="en-US" altLang="en-US" dirty="0">
                <a:solidFill>
                  <a:srgbClr val="00B050"/>
                </a:solidFill>
              </a:rPr>
              <a:t>Pinot Blanc</a:t>
            </a:r>
            <a:r>
              <a:rPr lang="en-US" altLang="en-US" dirty="0"/>
              <a:t>		</a:t>
            </a:r>
            <a:r>
              <a:rPr lang="en-US" altLang="en-US" dirty="0" smtClean="0">
                <a:solidFill>
                  <a:srgbClr val="FFC000"/>
                </a:solidFill>
              </a:rPr>
              <a:t>Marsanne			</a:t>
            </a:r>
            <a:r>
              <a:rPr lang="en-US" altLang="en-US" dirty="0" smtClean="0"/>
              <a:t>54-36-34</a:t>
            </a:r>
            <a:endParaRPr lang="en-US" altLang="en-US" dirty="0"/>
          </a:p>
          <a:p>
            <a:pPr eaLnBrk="1" hangingPunct="1">
              <a:lnSpc>
                <a:spcPct val="90000"/>
              </a:lnSpc>
              <a:buNone/>
            </a:pPr>
            <a:r>
              <a:rPr lang="en-US" altLang="en-US" dirty="0" smtClean="0">
                <a:solidFill>
                  <a:srgbClr val="00B050"/>
                </a:solidFill>
              </a:rPr>
              <a:t>Sauvignon Blanc	</a:t>
            </a:r>
            <a:r>
              <a:rPr lang="en-US" altLang="en-US" dirty="0" smtClean="0">
                <a:solidFill>
                  <a:srgbClr val="FFC000"/>
                </a:solidFill>
              </a:rPr>
              <a:t>Ottonel </a:t>
            </a:r>
            <a:r>
              <a:rPr lang="en-US" altLang="en-US" dirty="0" smtClean="0"/>
              <a:t>			</a:t>
            </a:r>
            <a:r>
              <a:rPr lang="en-US" altLang="en-US" dirty="0" smtClean="0">
                <a:solidFill>
                  <a:srgbClr val="FFFF00"/>
                </a:solidFill>
              </a:rPr>
              <a:t>SK77-10-69</a:t>
            </a:r>
            <a:endParaRPr lang="en-US" altLang="en-US" dirty="0">
              <a:solidFill>
                <a:srgbClr val="FFFF00"/>
              </a:solidFill>
            </a:endParaRPr>
          </a:p>
          <a:p>
            <a:pPr eaLnBrk="1" hangingPunct="1">
              <a:lnSpc>
                <a:spcPct val="90000"/>
              </a:lnSpc>
              <a:buNone/>
            </a:pPr>
            <a:r>
              <a:rPr lang="en-US" altLang="en-US" dirty="0" smtClean="0">
                <a:solidFill>
                  <a:srgbClr val="00B050"/>
                </a:solidFill>
              </a:rPr>
              <a:t>SK77-5-3		</a:t>
            </a:r>
            <a:r>
              <a:rPr lang="en-US" altLang="en-US" dirty="0" smtClean="0">
                <a:solidFill>
                  <a:srgbClr val="FFC000"/>
                </a:solidFill>
              </a:rPr>
              <a:t>Feher			</a:t>
            </a:r>
            <a:r>
              <a:rPr lang="en-US" altLang="en-US" dirty="0" smtClean="0"/>
              <a:t>SK77-12-6</a:t>
            </a:r>
            <a:endParaRPr lang="en-US" altLang="en-US" dirty="0"/>
          </a:p>
          <a:p>
            <a:pPr eaLnBrk="1" hangingPunct="1">
              <a:lnSpc>
                <a:spcPct val="90000"/>
              </a:lnSpc>
              <a:buFontTx/>
              <a:buNone/>
            </a:pPr>
            <a:r>
              <a:rPr lang="en-US" altLang="en-US" dirty="0" smtClean="0">
                <a:solidFill>
                  <a:srgbClr val="00B050"/>
                </a:solidFill>
              </a:rPr>
              <a:t>Gruner Veltliner	</a:t>
            </a:r>
            <a:r>
              <a:rPr lang="en-US" altLang="en-US" dirty="0">
                <a:solidFill>
                  <a:srgbClr val="FFC000"/>
                </a:solidFill>
              </a:rPr>
              <a:t>Fernou</a:t>
            </a:r>
            <a:r>
              <a:rPr lang="en-US" altLang="en-US" dirty="0"/>
              <a:t>	</a:t>
            </a:r>
            <a:r>
              <a:rPr lang="en-US" altLang="en-US" dirty="0" smtClean="0"/>
              <a:t>		Valvin Muscat</a:t>
            </a:r>
            <a:endParaRPr lang="en-US" altLang="en-US" dirty="0"/>
          </a:p>
          <a:p>
            <a:pPr eaLnBrk="1" hangingPunct="1">
              <a:lnSpc>
                <a:spcPct val="90000"/>
              </a:lnSpc>
              <a:buNone/>
            </a:pPr>
            <a:r>
              <a:rPr lang="en-US" altLang="en-US" dirty="0" smtClean="0">
                <a:solidFill>
                  <a:srgbClr val="00B050"/>
                </a:solidFill>
              </a:rPr>
              <a:t>Roussanne</a:t>
            </a:r>
            <a:r>
              <a:rPr lang="en-US" altLang="en-US" dirty="0" smtClean="0">
                <a:solidFill>
                  <a:srgbClr val="FFC000"/>
                </a:solidFill>
              </a:rPr>
              <a:t>	</a:t>
            </a:r>
            <a:r>
              <a:rPr lang="en-US" altLang="en-US" dirty="0" smtClean="0"/>
              <a:t>	</a:t>
            </a:r>
            <a:r>
              <a:rPr lang="en-US" altLang="en-US" dirty="0" smtClean="0">
                <a:solidFill>
                  <a:srgbClr val="FFC000"/>
                </a:solidFill>
              </a:rPr>
              <a:t>Vernaccia			</a:t>
            </a:r>
            <a:r>
              <a:rPr lang="en-US" altLang="en-US" dirty="0" smtClean="0"/>
              <a:t>Malvesia Blanc</a:t>
            </a:r>
          </a:p>
          <a:p>
            <a:pPr eaLnBrk="1" hangingPunct="1">
              <a:lnSpc>
                <a:spcPct val="90000"/>
              </a:lnSpc>
              <a:buNone/>
            </a:pPr>
            <a:r>
              <a:rPr lang="en-US" altLang="en-US" dirty="0" smtClean="0">
                <a:solidFill>
                  <a:srgbClr val="00B050"/>
                </a:solidFill>
              </a:rPr>
              <a:t>Vignoles		</a:t>
            </a:r>
            <a:r>
              <a:rPr lang="en-US" altLang="en-US" dirty="0" smtClean="0">
                <a:solidFill>
                  <a:srgbClr val="FFFF00"/>
                </a:solidFill>
              </a:rPr>
              <a:t>Vermentino</a:t>
            </a:r>
            <a:r>
              <a:rPr lang="en-US" altLang="en-US" dirty="0"/>
              <a:t>	</a:t>
            </a:r>
            <a:r>
              <a:rPr lang="en-US" altLang="en-US" dirty="0" smtClean="0"/>
              <a:t>		</a:t>
            </a:r>
            <a:r>
              <a:rPr lang="en-US" altLang="en-US" dirty="0"/>
              <a:t>Linae</a:t>
            </a:r>
          </a:p>
          <a:p>
            <a:pPr eaLnBrk="1" hangingPunct="1">
              <a:lnSpc>
                <a:spcPct val="90000"/>
              </a:lnSpc>
              <a:buNone/>
            </a:pPr>
            <a:r>
              <a:rPr lang="en-US" altLang="en-US" dirty="0" smtClean="0">
                <a:solidFill>
                  <a:srgbClr val="00B050"/>
                </a:solidFill>
              </a:rPr>
              <a:t>Picpoul</a:t>
            </a:r>
            <a:r>
              <a:rPr lang="en-US" altLang="en-US" dirty="0" smtClean="0"/>
              <a:t>		</a:t>
            </a:r>
            <a:r>
              <a:rPr lang="en-US" altLang="en-US" dirty="0" smtClean="0">
                <a:solidFill>
                  <a:srgbClr val="FFC000"/>
                </a:solidFill>
              </a:rPr>
              <a:t>Viognier			</a:t>
            </a:r>
            <a:r>
              <a:rPr lang="en-US" altLang="en-US" dirty="0" smtClean="0"/>
              <a:t>Fiano</a:t>
            </a:r>
          </a:p>
          <a:p>
            <a:pPr eaLnBrk="1" hangingPunct="1">
              <a:lnSpc>
                <a:spcPct val="90000"/>
              </a:lnSpc>
              <a:buFontTx/>
              <a:buNone/>
            </a:pPr>
            <a:r>
              <a:rPr lang="en-US" altLang="en-US" dirty="0" smtClean="0">
                <a:solidFill>
                  <a:srgbClr val="00B050"/>
                </a:solidFill>
              </a:rPr>
              <a:t>Verdejo</a:t>
            </a:r>
            <a:r>
              <a:rPr lang="en-US" altLang="en-US" dirty="0" smtClean="0"/>
              <a:t>		</a:t>
            </a:r>
            <a:r>
              <a:rPr lang="en-US" altLang="en-US" dirty="0" smtClean="0">
                <a:solidFill>
                  <a:srgbClr val="FFFF00"/>
                </a:solidFill>
              </a:rPr>
              <a:t>Arneis			</a:t>
            </a:r>
            <a:r>
              <a:rPr lang="en-US" altLang="en-US" dirty="0" smtClean="0"/>
              <a:t>34-4-49</a:t>
            </a:r>
          </a:p>
          <a:p>
            <a:pPr eaLnBrk="1" hangingPunct="1">
              <a:lnSpc>
                <a:spcPct val="90000"/>
              </a:lnSpc>
              <a:buNone/>
            </a:pPr>
            <a:r>
              <a:rPr lang="en-US" altLang="en-US" dirty="0">
                <a:solidFill>
                  <a:srgbClr val="00B050"/>
                </a:solidFill>
              </a:rPr>
              <a:t>Muscat Blanc </a:t>
            </a:r>
            <a:r>
              <a:rPr lang="en-US" altLang="en-US" dirty="0" smtClean="0"/>
              <a:t>	</a:t>
            </a:r>
            <a:r>
              <a:rPr lang="en-US" altLang="en-US" dirty="0">
                <a:solidFill>
                  <a:srgbClr val="FFFF00"/>
                </a:solidFill>
              </a:rPr>
              <a:t>Falenghina</a:t>
            </a:r>
            <a:r>
              <a:rPr lang="en-US" altLang="en-US" dirty="0"/>
              <a:t>	</a:t>
            </a:r>
            <a:r>
              <a:rPr lang="en-US" altLang="en-US" dirty="0" smtClean="0"/>
              <a:t>	</a:t>
            </a:r>
            <a:r>
              <a:rPr lang="en-US" altLang="en-US" dirty="0"/>
              <a:t>	</a:t>
            </a:r>
            <a:endParaRPr lang="en-US" altLang="en-US" dirty="0" smtClean="0"/>
          </a:p>
          <a:p>
            <a:pPr eaLnBrk="1" hangingPunct="1">
              <a:lnSpc>
                <a:spcPct val="90000"/>
              </a:lnSpc>
              <a:buNone/>
            </a:pPr>
            <a:r>
              <a:rPr lang="en-US" altLang="en-US" dirty="0" smtClean="0">
                <a:solidFill>
                  <a:srgbClr val="00B050"/>
                </a:solidFill>
              </a:rPr>
              <a:t>XIV-1-86</a:t>
            </a:r>
            <a:r>
              <a:rPr lang="en-US" altLang="en-US" dirty="0" smtClean="0"/>
              <a:t>		</a:t>
            </a:r>
            <a:r>
              <a:rPr lang="en-US" altLang="en-US" dirty="0">
                <a:solidFill>
                  <a:srgbClr val="FFC000"/>
                </a:solidFill>
              </a:rPr>
              <a:t>Viozinho</a:t>
            </a:r>
            <a:r>
              <a:rPr lang="en-US" altLang="en-US" dirty="0" smtClean="0"/>
              <a:t>													Semillon	</a:t>
            </a:r>
          </a:p>
          <a:p>
            <a:pPr eaLnBrk="1" hangingPunct="1">
              <a:lnSpc>
                <a:spcPct val="90000"/>
              </a:lnSpc>
              <a:buFontTx/>
              <a:buNone/>
            </a:pPr>
            <a:r>
              <a:rPr lang="en-US" altLang="en-US" dirty="0" smtClean="0"/>
              <a:t>		</a:t>
            </a:r>
          </a:p>
          <a:p>
            <a:pPr eaLnBrk="1" hangingPunct="1">
              <a:lnSpc>
                <a:spcPct val="90000"/>
              </a:lnSpc>
              <a:buFontTx/>
              <a:buNone/>
            </a:pPr>
            <a:r>
              <a:rPr lang="en-US" altLang="en-US" dirty="0" smtClean="0"/>
              <a:t>		</a:t>
            </a:r>
          </a:p>
          <a:p>
            <a:pPr eaLnBrk="1" hangingPunct="1">
              <a:lnSpc>
                <a:spcPct val="90000"/>
              </a:lnSpc>
              <a:buFontTx/>
              <a:buNone/>
            </a:pPr>
            <a:endParaRPr lang="en-US" altLang="en-US" dirty="0" smtClean="0"/>
          </a:p>
        </p:txBody>
      </p:sp>
    </p:spTree>
    <p:extLst>
      <p:ext uri="{BB962C8B-B14F-4D97-AF65-F5344CB8AC3E}">
        <p14:creationId xmlns:p14="http://schemas.microsoft.com/office/powerpoint/2010/main" val="385030783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0782" y="42863"/>
            <a:ext cx="8915400" cy="1143000"/>
          </a:xfrm>
        </p:spPr>
        <p:txBody>
          <a:bodyPr/>
          <a:lstStyle/>
          <a:p>
            <a:pPr eaLnBrk="1" hangingPunct="1"/>
            <a:r>
              <a:rPr lang="en-US" altLang="en-US" dirty="0" smtClean="0">
                <a:solidFill>
                  <a:srgbClr val="FFC000"/>
                </a:solidFill>
              </a:rPr>
              <a:t>Red </a:t>
            </a:r>
            <a:r>
              <a:rPr lang="en-US" altLang="en-US" dirty="0" smtClean="0">
                <a:solidFill>
                  <a:srgbClr val="FFC000"/>
                </a:solidFill>
              </a:rPr>
              <a:t>Cultivars </a:t>
            </a:r>
            <a:r>
              <a:rPr lang="en-US" altLang="en-US" dirty="0" smtClean="0">
                <a:solidFill>
                  <a:srgbClr val="FFC000"/>
                </a:solidFill>
              </a:rPr>
              <a:t>in Trials</a:t>
            </a:r>
          </a:p>
        </p:txBody>
      </p:sp>
      <p:sp>
        <p:nvSpPr>
          <p:cNvPr id="39939" name="Rectangle 5"/>
          <p:cNvSpPr>
            <a:spLocks noGrp="1" noChangeArrowheads="1"/>
          </p:cNvSpPr>
          <p:nvPr>
            <p:ph type="body" sz="half" idx="2"/>
          </p:nvPr>
        </p:nvSpPr>
        <p:spPr>
          <a:xfrm>
            <a:off x="353291" y="1066800"/>
            <a:ext cx="8686800" cy="6477000"/>
          </a:xfrm>
        </p:spPr>
        <p:txBody>
          <a:bodyPr/>
          <a:lstStyle/>
          <a:p>
            <a:pPr eaLnBrk="1" hangingPunct="1">
              <a:lnSpc>
                <a:spcPct val="90000"/>
              </a:lnSpc>
              <a:buFontTx/>
              <a:buNone/>
            </a:pPr>
            <a:r>
              <a:rPr lang="en-US" altLang="en-US" sz="2600" dirty="0" smtClean="0">
                <a:solidFill>
                  <a:srgbClr val="00B050"/>
                </a:solidFill>
              </a:rPr>
              <a:t>Gamay		</a:t>
            </a:r>
            <a:r>
              <a:rPr lang="en-US" altLang="en-US" sz="2600" dirty="0">
                <a:solidFill>
                  <a:srgbClr val="FFC000"/>
                </a:solidFill>
              </a:rPr>
              <a:t>Montepulciano</a:t>
            </a:r>
            <a:r>
              <a:rPr lang="en-US" altLang="en-US" sz="2600" dirty="0" smtClean="0"/>
              <a:t>	</a:t>
            </a:r>
            <a:r>
              <a:rPr lang="en-US" altLang="en-US" sz="2600" dirty="0" smtClean="0"/>
              <a:t>Syrah</a:t>
            </a:r>
            <a:r>
              <a:rPr lang="en-US" altLang="en-US" sz="2600" dirty="0"/>
              <a:t>?</a:t>
            </a:r>
            <a:endParaRPr lang="en-US" altLang="en-US" sz="2600" dirty="0" smtClean="0"/>
          </a:p>
          <a:p>
            <a:pPr eaLnBrk="1" hangingPunct="1">
              <a:lnSpc>
                <a:spcPct val="90000"/>
              </a:lnSpc>
              <a:buNone/>
            </a:pPr>
            <a:r>
              <a:rPr lang="en-US" altLang="en-US" sz="2600" dirty="0" err="1" smtClean="0">
                <a:solidFill>
                  <a:srgbClr val="00B050"/>
                </a:solidFill>
              </a:rPr>
              <a:t>Garanoir</a:t>
            </a:r>
            <a:r>
              <a:rPr lang="en-US" altLang="en-US" sz="2600" dirty="0" smtClean="0"/>
              <a:t>		</a:t>
            </a:r>
            <a:r>
              <a:rPr lang="en-US" altLang="en-US" sz="2600" dirty="0">
                <a:solidFill>
                  <a:srgbClr val="FFC000"/>
                </a:solidFill>
              </a:rPr>
              <a:t>Malbec?</a:t>
            </a:r>
            <a:r>
              <a:rPr lang="en-US" altLang="en-US" sz="2600" dirty="0" smtClean="0"/>
              <a:t>	</a:t>
            </a:r>
            <a:r>
              <a:rPr lang="en-US" altLang="en-US" sz="2600" dirty="0" smtClean="0"/>
              <a:t>	</a:t>
            </a:r>
            <a:r>
              <a:rPr lang="en-US" altLang="en-US" sz="2600" dirty="0" smtClean="0"/>
              <a:t>Pinot </a:t>
            </a:r>
            <a:r>
              <a:rPr lang="en-US" altLang="en-US" sz="2600" dirty="0"/>
              <a:t>Noir</a:t>
            </a:r>
            <a:r>
              <a:rPr lang="en-US" altLang="en-US" sz="2600" dirty="0" smtClean="0"/>
              <a:t>?</a:t>
            </a:r>
            <a:endParaRPr lang="en-US" altLang="en-US" sz="2600" dirty="0" smtClean="0"/>
          </a:p>
          <a:p>
            <a:pPr eaLnBrk="1" hangingPunct="1">
              <a:lnSpc>
                <a:spcPct val="90000"/>
              </a:lnSpc>
              <a:buNone/>
            </a:pPr>
            <a:r>
              <a:rPr lang="en-US" altLang="en-US" sz="2600" dirty="0" err="1" smtClean="0">
                <a:solidFill>
                  <a:srgbClr val="00B050"/>
                </a:solidFill>
              </a:rPr>
              <a:t>Gamaret</a:t>
            </a:r>
            <a:r>
              <a:rPr lang="en-US" altLang="en-US" sz="2600" dirty="0" smtClean="0"/>
              <a:t>		</a:t>
            </a:r>
            <a:r>
              <a:rPr lang="en-US" altLang="en-US" sz="2600" dirty="0" err="1">
                <a:solidFill>
                  <a:srgbClr val="FFC000"/>
                </a:solidFill>
              </a:rPr>
              <a:t>Carmenere</a:t>
            </a:r>
            <a:r>
              <a:rPr lang="en-US" altLang="en-US" sz="2600" dirty="0">
                <a:solidFill>
                  <a:srgbClr val="FFC000"/>
                </a:solidFill>
              </a:rPr>
              <a:t>?</a:t>
            </a:r>
            <a:r>
              <a:rPr lang="en-US" altLang="en-US" sz="2600" dirty="0" smtClean="0"/>
              <a:t>	</a:t>
            </a:r>
            <a:r>
              <a:rPr lang="en-US" altLang="en-US" sz="2600" dirty="0"/>
              <a:t>Durif/Petit </a:t>
            </a:r>
            <a:r>
              <a:rPr lang="en-US" altLang="en-US" sz="2600" dirty="0" err="1"/>
              <a:t>Sirah</a:t>
            </a:r>
            <a:endParaRPr lang="en-US" altLang="en-US" sz="2600" dirty="0">
              <a:solidFill>
                <a:srgbClr val="FFC000"/>
              </a:solidFill>
            </a:endParaRPr>
          </a:p>
          <a:p>
            <a:pPr eaLnBrk="1" hangingPunct="1">
              <a:lnSpc>
                <a:spcPct val="90000"/>
              </a:lnSpc>
              <a:buNone/>
            </a:pPr>
            <a:r>
              <a:rPr lang="en-US" altLang="en-US" sz="2600" dirty="0" err="1" smtClean="0">
                <a:solidFill>
                  <a:srgbClr val="00B050"/>
                </a:solidFill>
              </a:rPr>
              <a:t>Teroldego</a:t>
            </a:r>
            <a:r>
              <a:rPr lang="en-US" altLang="en-US" sz="2600" dirty="0" smtClean="0">
                <a:solidFill>
                  <a:srgbClr val="00B050"/>
                </a:solidFill>
              </a:rPr>
              <a:t>		</a:t>
            </a:r>
            <a:r>
              <a:rPr lang="en-US" altLang="en-US" sz="2600" dirty="0" err="1" smtClean="0">
                <a:solidFill>
                  <a:srgbClr val="FFC000"/>
                </a:solidFill>
              </a:rPr>
              <a:t>Lagrein</a:t>
            </a:r>
            <a:r>
              <a:rPr lang="en-US" altLang="en-US" sz="2600" dirty="0" smtClean="0">
                <a:solidFill>
                  <a:srgbClr val="FFC000"/>
                </a:solidFill>
              </a:rPr>
              <a:t>		</a:t>
            </a:r>
            <a:r>
              <a:rPr lang="en-US" altLang="en-US" sz="2600" dirty="0" smtClean="0"/>
              <a:t>Pinotage</a:t>
            </a:r>
            <a:endParaRPr lang="en-US" altLang="en-US" sz="2600" dirty="0" smtClean="0">
              <a:solidFill>
                <a:srgbClr val="FFC000"/>
              </a:solidFill>
            </a:endParaRPr>
          </a:p>
          <a:p>
            <a:pPr eaLnBrk="1" hangingPunct="1">
              <a:lnSpc>
                <a:spcPct val="90000"/>
              </a:lnSpc>
              <a:buNone/>
            </a:pPr>
            <a:r>
              <a:rPr lang="en-US" altLang="en-US" sz="2600" dirty="0" err="1" smtClean="0">
                <a:solidFill>
                  <a:srgbClr val="00B050"/>
                </a:solidFill>
              </a:rPr>
              <a:t>Barbera</a:t>
            </a:r>
            <a:r>
              <a:rPr lang="en-US" altLang="en-US" sz="2600" dirty="0" smtClean="0">
                <a:solidFill>
                  <a:srgbClr val="00B050"/>
                </a:solidFill>
              </a:rPr>
              <a:t>		</a:t>
            </a:r>
            <a:r>
              <a:rPr lang="en-US" altLang="en-US" sz="2600" dirty="0" err="1">
                <a:solidFill>
                  <a:srgbClr val="FFC000"/>
                </a:solidFill>
              </a:rPr>
              <a:t>Touriga</a:t>
            </a:r>
            <a:r>
              <a:rPr lang="en-US" altLang="en-US" sz="2600" dirty="0" smtClean="0">
                <a:solidFill>
                  <a:srgbClr val="FFC000"/>
                </a:solidFill>
              </a:rPr>
              <a:t>		</a:t>
            </a:r>
            <a:r>
              <a:rPr lang="en-US" altLang="en-US" sz="2600" dirty="0" err="1" smtClean="0"/>
              <a:t>Nebbiolo</a:t>
            </a:r>
            <a:endParaRPr lang="en-US" altLang="en-US" sz="2600" dirty="0" smtClean="0"/>
          </a:p>
          <a:p>
            <a:pPr eaLnBrk="1" hangingPunct="1">
              <a:lnSpc>
                <a:spcPct val="90000"/>
              </a:lnSpc>
              <a:buNone/>
            </a:pPr>
            <a:r>
              <a:rPr lang="en-US" altLang="en-US" sz="2600" dirty="0" err="1" smtClean="0">
                <a:solidFill>
                  <a:srgbClr val="00B050"/>
                </a:solidFill>
              </a:rPr>
              <a:t>Souzao</a:t>
            </a:r>
            <a:r>
              <a:rPr lang="en-US" altLang="en-US" sz="2600" dirty="0" smtClean="0"/>
              <a:t>		</a:t>
            </a:r>
            <a:r>
              <a:rPr lang="en-US" altLang="en-US" sz="2600" dirty="0" err="1">
                <a:solidFill>
                  <a:srgbClr val="FFC000"/>
                </a:solidFill>
              </a:rPr>
              <a:t>Dolcetto</a:t>
            </a:r>
            <a:r>
              <a:rPr lang="en-US" altLang="en-US" sz="2600" dirty="0" smtClean="0">
                <a:solidFill>
                  <a:srgbClr val="FFFF00"/>
                </a:solidFill>
              </a:rPr>
              <a:t>		</a:t>
            </a:r>
            <a:r>
              <a:rPr lang="en-US" altLang="en-US" sz="2600" dirty="0" smtClean="0"/>
              <a:t>Grenache</a:t>
            </a:r>
            <a:endParaRPr lang="en-US" altLang="en-US" sz="2600" dirty="0"/>
          </a:p>
          <a:p>
            <a:pPr eaLnBrk="1" hangingPunct="1">
              <a:lnSpc>
                <a:spcPct val="90000"/>
              </a:lnSpc>
              <a:buNone/>
            </a:pPr>
            <a:r>
              <a:rPr lang="en-US" altLang="en-US" sz="2600" dirty="0" smtClean="0">
                <a:solidFill>
                  <a:srgbClr val="00B050"/>
                </a:solidFill>
              </a:rPr>
              <a:t>Tannat</a:t>
            </a:r>
            <a:r>
              <a:rPr lang="en-US" altLang="en-US" sz="2600" dirty="0" smtClean="0"/>
              <a:t>		</a:t>
            </a:r>
            <a:r>
              <a:rPr lang="en-US" altLang="en-US" sz="2600" dirty="0" err="1" smtClean="0">
                <a:solidFill>
                  <a:srgbClr val="FFC000"/>
                </a:solidFill>
              </a:rPr>
              <a:t>Sagrantino</a:t>
            </a:r>
            <a:r>
              <a:rPr lang="en-US" altLang="en-US" sz="2600" dirty="0" smtClean="0">
                <a:solidFill>
                  <a:srgbClr val="FFFF00"/>
                </a:solidFill>
              </a:rPr>
              <a:t>		</a:t>
            </a:r>
            <a:r>
              <a:rPr lang="en-US" altLang="en-US" sz="2600" dirty="0" err="1" smtClean="0"/>
              <a:t>Graciano</a:t>
            </a:r>
            <a:r>
              <a:rPr lang="en-US" altLang="en-US" sz="2600" dirty="0" smtClean="0"/>
              <a:t>/</a:t>
            </a:r>
            <a:r>
              <a:rPr lang="en-US" altLang="en-US" sz="2600" dirty="0" err="1" smtClean="0"/>
              <a:t>Aleatico</a:t>
            </a:r>
            <a:endParaRPr lang="en-US" altLang="en-US" sz="2600" dirty="0" smtClean="0"/>
          </a:p>
          <a:p>
            <a:pPr eaLnBrk="1" hangingPunct="1">
              <a:lnSpc>
                <a:spcPct val="90000"/>
              </a:lnSpc>
              <a:buNone/>
            </a:pPr>
            <a:r>
              <a:rPr lang="en-US" altLang="en-US" sz="2600" dirty="0" err="1" smtClean="0">
                <a:solidFill>
                  <a:srgbClr val="00B050"/>
                </a:solidFill>
              </a:rPr>
              <a:t>Chelois</a:t>
            </a:r>
            <a:r>
              <a:rPr lang="en-US" altLang="en-US" sz="2600" dirty="0" smtClean="0">
                <a:solidFill>
                  <a:srgbClr val="00B050"/>
                </a:solidFill>
              </a:rPr>
              <a:t>	 	</a:t>
            </a:r>
            <a:r>
              <a:rPr lang="en-US" altLang="en-US" sz="2600" dirty="0" err="1">
                <a:solidFill>
                  <a:srgbClr val="FFFF00"/>
                </a:solidFill>
              </a:rPr>
              <a:t>Rofosco</a:t>
            </a:r>
            <a:r>
              <a:rPr lang="en-US" altLang="en-US" sz="2600" dirty="0" smtClean="0">
                <a:solidFill>
                  <a:srgbClr val="FFFF00"/>
                </a:solidFill>
              </a:rPr>
              <a:t>		</a:t>
            </a:r>
            <a:r>
              <a:rPr lang="en-US" altLang="en-US" sz="2600" dirty="0" err="1" smtClean="0"/>
              <a:t>Counoise</a:t>
            </a:r>
            <a:endParaRPr lang="en-US" altLang="en-US" sz="2600" dirty="0">
              <a:solidFill>
                <a:srgbClr val="FFC000"/>
              </a:solidFill>
            </a:endParaRPr>
          </a:p>
          <a:p>
            <a:pPr eaLnBrk="1" hangingPunct="1">
              <a:lnSpc>
                <a:spcPct val="90000"/>
              </a:lnSpc>
              <a:buNone/>
            </a:pPr>
            <a:r>
              <a:rPr lang="en-US" altLang="en-US" sz="2600" dirty="0" smtClean="0">
                <a:solidFill>
                  <a:srgbClr val="00B050"/>
                </a:solidFill>
              </a:rPr>
              <a:t>Regent </a:t>
            </a:r>
            <a:r>
              <a:rPr lang="en-US" altLang="en-US" sz="2600" dirty="0" smtClean="0"/>
              <a:t>	</a:t>
            </a:r>
            <a:r>
              <a:rPr lang="en-US" altLang="en-US" sz="2600" dirty="0" smtClean="0"/>
              <a:t>	</a:t>
            </a:r>
            <a:r>
              <a:rPr lang="en-US" altLang="en-US" sz="2600" dirty="0" err="1" smtClean="0">
                <a:solidFill>
                  <a:srgbClr val="FFFF00"/>
                </a:solidFill>
              </a:rPr>
              <a:t>Schiopitino</a:t>
            </a:r>
            <a:r>
              <a:rPr lang="en-US" altLang="en-US" sz="2600" dirty="0" smtClean="0">
                <a:solidFill>
                  <a:srgbClr val="FFFF00"/>
                </a:solidFill>
              </a:rPr>
              <a:t> </a:t>
            </a:r>
            <a:r>
              <a:rPr lang="en-US" altLang="en-US" sz="2600" dirty="0" smtClean="0">
                <a:solidFill>
                  <a:srgbClr val="FFFF00"/>
                </a:solidFill>
              </a:rPr>
              <a:t>		</a:t>
            </a:r>
            <a:r>
              <a:rPr lang="en-US" altLang="en-US" sz="2600" dirty="0" smtClean="0"/>
              <a:t>Negro </a:t>
            </a:r>
            <a:r>
              <a:rPr lang="en-US" altLang="en-US" sz="2600" dirty="0"/>
              <a:t>Amaro</a:t>
            </a:r>
          </a:p>
          <a:p>
            <a:pPr eaLnBrk="1" hangingPunct="1">
              <a:lnSpc>
                <a:spcPct val="90000"/>
              </a:lnSpc>
              <a:buNone/>
            </a:pPr>
            <a:r>
              <a:rPr lang="en-US" altLang="en-US" sz="2600" dirty="0" err="1" smtClean="0">
                <a:solidFill>
                  <a:srgbClr val="00B050"/>
                </a:solidFill>
              </a:rPr>
              <a:t>Lemberger</a:t>
            </a:r>
            <a:r>
              <a:rPr lang="en-US" altLang="en-US" sz="2600" dirty="0" smtClean="0">
                <a:solidFill>
                  <a:srgbClr val="00B050"/>
                </a:solidFill>
              </a:rPr>
              <a:t>	</a:t>
            </a:r>
            <a:r>
              <a:rPr lang="en-US" altLang="en-US" sz="2600" dirty="0" smtClean="0"/>
              <a:t>	</a:t>
            </a:r>
            <a:r>
              <a:rPr lang="en-US" altLang="en-US" sz="2600" dirty="0" err="1">
                <a:solidFill>
                  <a:srgbClr val="FFFF00"/>
                </a:solidFill>
              </a:rPr>
              <a:t>Corvina</a:t>
            </a:r>
            <a:r>
              <a:rPr lang="en-US" altLang="en-US" sz="2600" dirty="0">
                <a:solidFill>
                  <a:srgbClr val="FFFF00"/>
                </a:solidFill>
              </a:rPr>
              <a:t>	</a:t>
            </a:r>
            <a:r>
              <a:rPr lang="en-US" altLang="en-US" sz="2600" dirty="0" smtClean="0">
                <a:solidFill>
                  <a:srgbClr val="FFFF00"/>
                </a:solidFill>
              </a:rPr>
              <a:t>	</a:t>
            </a:r>
            <a:r>
              <a:rPr lang="en-US" altLang="en-US" sz="2600" dirty="0" err="1"/>
              <a:t>Vespolina</a:t>
            </a:r>
            <a:endParaRPr lang="en-US" altLang="en-US" sz="2600" dirty="0"/>
          </a:p>
          <a:p>
            <a:pPr eaLnBrk="1" hangingPunct="1">
              <a:lnSpc>
                <a:spcPct val="90000"/>
              </a:lnSpc>
              <a:buNone/>
            </a:pPr>
            <a:r>
              <a:rPr lang="en-US" altLang="en-US" sz="2600" dirty="0" smtClean="0">
                <a:solidFill>
                  <a:srgbClr val="00B050"/>
                </a:solidFill>
              </a:rPr>
              <a:t>Petit </a:t>
            </a:r>
            <a:r>
              <a:rPr lang="en-US" altLang="en-US" sz="2600" dirty="0" err="1" smtClean="0">
                <a:solidFill>
                  <a:srgbClr val="00B050"/>
                </a:solidFill>
              </a:rPr>
              <a:t>Verdot</a:t>
            </a:r>
            <a:r>
              <a:rPr lang="en-US" altLang="en-US" sz="2600" dirty="0" smtClean="0">
                <a:solidFill>
                  <a:srgbClr val="FFC000"/>
                </a:solidFill>
              </a:rPr>
              <a:t>	</a:t>
            </a:r>
            <a:r>
              <a:rPr lang="en-US" altLang="en-US" sz="2600" dirty="0" smtClean="0">
                <a:solidFill>
                  <a:srgbClr val="FFC000"/>
                </a:solidFill>
              </a:rPr>
              <a:t>	</a:t>
            </a:r>
            <a:r>
              <a:rPr lang="en-US" altLang="en-US" sz="2600" dirty="0" err="1" smtClean="0">
                <a:solidFill>
                  <a:srgbClr val="FFFF00"/>
                </a:solidFill>
              </a:rPr>
              <a:t>Kozma</a:t>
            </a:r>
            <a:r>
              <a:rPr lang="en-US" altLang="en-US" sz="2600" dirty="0" smtClean="0">
                <a:solidFill>
                  <a:srgbClr val="FFFF00"/>
                </a:solidFill>
              </a:rPr>
              <a:t> </a:t>
            </a:r>
            <a:r>
              <a:rPr lang="en-US" altLang="en-US" sz="2600" dirty="0" smtClean="0">
                <a:solidFill>
                  <a:srgbClr val="FFFF00"/>
                </a:solidFill>
              </a:rPr>
              <a:t>525</a:t>
            </a:r>
            <a:r>
              <a:rPr lang="en-US" altLang="en-US" sz="2600" dirty="0" smtClean="0"/>
              <a:t>	</a:t>
            </a:r>
            <a:r>
              <a:rPr lang="en-US" altLang="en-US" sz="2600" dirty="0"/>
              <a:t>	Malvesia Negra</a:t>
            </a:r>
            <a:endParaRPr lang="en-US" altLang="en-US" sz="2600" dirty="0" smtClean="0"/>
          </a:p>
          <a:p>
            <a:pPr eaLnBrk="1" hangingPunct="1">
              <a:lnSpc>
                <a:spcPct val="90000"/>
              </a:lnSpc>
              <a:buNone/>
            </a:pPr>
            <a:r>
              <a:rPr lang="en-US" altLang="en-US" sz="2600" dirty="0">
                <a:solidFill>
                  <a:srgbClr val="FFC000"/>
                </a:solidFill>
              </a:rPr>
              <a:t>Sangiovese?</a:t>
            </a:r>
            <a:r>
              <a:rPr lang="en-US" altLang="en-US" sz="2600" dirty="0" smtClean="0"/>
              <a:t>	</a:t>
            </a:r>
            <a:r>
              <a:rPr lang="en-US" altLang="en-US" sz="2600" dirty="0" err="1" smtClean="0">
                <a:solidFill>
                  <a:srgbClr val="FFFF00"/>
                </a:solidFill>
              </a:rPr>
              <a:t>Kozma</a:t>
            </a:r>
            <a:r>
              <a:rPr lang="en-US" altLang="en-US" sz="2600" dirty="0" smtClean="0">
                <a:solidFill>
                  <a:srgbClr val="FFFF00"/>
                </a:solidFill>
              </a:rPr>
              <a:t> 55</a:t>
            </a:r>
            <a:r>
              <a:rPr lang="en-US" altLang="en-US" sz="2600" dirty="0" smtClean="0">
                <a:solidFill>
                  <a:srgbClr val="FF0000"/>
                </a:solidFill>
              </a:rPr>
              <a:t>		</a:t>
            </a:r>
          </a:p>
          <a:p>
            <a:pPr eaLnBrk="1" hangingPunct="1">
              <a:lnSpc>
                <a:spcPct val="90000"/>
              </a:lnSpc>
              <a:buNone/>
            </a:pPr>
            <a:r>
              <a:rPr lang="en-US" altLang="en-US" sz="2600" dirty="0" smtClean="0">
                <a:solidFill>
                  <a:srgbClr val="FFC000"/>
                </a:solidFill>
              </a:rPr>
              <a:t>Tempranillo		</a:t>
            </a:r>
            <a:r>
              <a:rPr lang="en-US" altLang="en-US" sz="2600" dirty="0" smtClean="0">
                <a:solidFill>
                  <a:srgbClr val="FF0000"/>
                </a:solidFill>
              </a:rPr>
              <a:t>San </a:t>
            </a:r>
            <a:r>
              <a:rPr lang="en-US" altLang="en-US" sz="2600" dirty="0">
                <a:solidFill>
                  <a:srgbClr val="FF0000"/>
                </a:solidFill>
              </a:rPr>
              <a:t>Paolo!</a:t>
            </a:r>
            <a:endParaRPr lang="en-US" altLang="en-US" sz="2600" dirty="0" smtClean="0">
              <a:solidFill>
                <a:srgbClr val="FF0000"/>
              </a:solidFill>
            </a:endParaRPr>
          </a:p>
          <a:p>
            <a:pPr eaLnBrk="1" hangingPunct="1">
              <a:lnSpc>
                <a:spcPct val="90000"/>
              </a:lnSpc>
              <a:buNone/>
            </a:pPr>
            <a:endParaRPr lang="en-US" altLang="en-US" sz="2600" dirty="0" smtClean="0">
              <a:solidFill>
                <a:srgbClr val="00B050"/>
              </a:solidFill>
            </a:endParaRPr>
          </a:p>
          <a:p>
            <a:pPr eaLnBrk="1" hangingPunct="1">
              <a:lnSpc>
                <a:spcPct val="90000"/>
              </a:lnSpc>
              <a:buFontTx/>
              <a:buNone/>
            </a:pPr>
            <a:endParaRPr lang="en-US" altLang="en-US" sz="2600" dirty="0"/>
          </a:p>
          <a:p>
            <a:pPr eaLnBrk="1" hangingPunct="1">
              <a:lnSpc>
                <a:spcPct val="90000"/>
              </a:lnSpc>
              <a:buFontTx/>
              <a:buNone/>
            </a:pPr>
            <a:endParaRPr lang="en-US" altLang="en-US" sz="2600" dirty="0" smtClean="0"/>
          </a:p>
          <a:p>
            <a:pPr eaLnBrk="1" hangingPunct="1">
              <a:lnSpc>
                <a:spcPct val="90000"/>
              </a:lnSpc>
              <a:buFontTx/>
              <a:buNone/>
            </a:pPr>
            <a:r>
              <a:rPr lang="en-US" altLang="en-US" sz="2600" dirty="0" smtClean="0"/>
              <a:t>		</a:t>
            </a:r>
          </a:p>
          <a:p>
            <a:pPr eaLnBrk="1" hangingPunct="1">
              <a:lnSpc>
                <a:spcPct val="90000"/>
              </a:lnSpc>
              <a:buFontTx/>
              <a:buNone/>
            </a:pPr>
            <a:r>
              <a:rPr lang="en-US" altLang="en-US" sz="2600" dirty="0" smtClean="0"/>
              <a:t>		</a:t>
            </a:r>
          </a:p>
          <a:p>
            <a:pPr eaLnBrk="1" hangingPunct="1">
              <a:lnSpc>
                <a:spcPct val="90000"/>
              </a:lnSpc>
              <a:buFontTx/>
              <a:buNone/>
            </a:pPr>
            <a:endParaRPr lang="en-US" altLang="en-US" sz="2600" dirty="0" smtClean="0"/>
          </a:p>
        </p:txBody>
      </p:sp>
    </p:spTree>
    <p:extLst>
      <p:ext uri="{BB962C8B-B14F-4D97-AF65-F5344CB8AC3E}">
        <p14:creationId xmlns:p14="http://schemas.microsoft.com/office/powerpoint/2010/main" val="415296820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ripeness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609600"/>
            <a:ext cx="3530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ChangeArrowheads="1"/>
          </p:cNvSpPr>
          <p:nvPr/>
        </p:nvSpPr>
        <p:spPr bwMode="auto">
          <a:xfrm>
            <a:off x="304800" y="1216025"/>
            <a:ext cx="3492500" cy="3416300"/>
          </a:xfrm>
          <a:prstGeom prst="rect">
            <a:avLst/>
          </a:prstGeom>
          <a:noFill/>
          <a:ln w="12700">
            <a:noFill/>
            <a:miter lim="800000"/>
            <a:headEnd type="none" w="sm" len="sm"/>
            <a:tailEnd type="none" w="sm" len="sm"/>
          </a:ln>
        </p:spPr>
        <p:txBody>
          <a:bodyPr wrap="none">
            <a:spAutoFit/>
          </a:bodyPr>
          <a:lstStyle/>
          <a:p>
            <a:pPr eaLnBrk="1" hangingPunct="1">
              <a:defRPr/>
            </a:pPr>
            <a:endParaRPr lang="en-US" sz="3600" b="1" dirty="0">
              <a:solidFill>
                <a:schemeClr val="bg1"/>
              </a:solidFill>
              <a:latin typeface="+mj-lt"/>
            </a:endParaRPr>
          </a:p>
          <a:p>
            <a:pPr eaLnBrk="1" hangingPunct="1">
              <a:defRPr/>
            </a:pPr>
            <a:r>
              <a:rPr lang="en-US" sz="3600" b="1" dirty="0">
                <a:solidFill>
                  <a:schemeClr val="bg1"/>
                </a:solidFill>
                <a:latin typeface="+mj-lt"/>
              </a:rPr>
              <a:t>Wine</a:t>
            </a:r>
          </a:p>
          <a:p>
            <a:pPr eaLnBrk="1" hangingPunct="1">
              <a:defRPr/>
            </a:pPr>
            <a:r>
              <a:rPr lang="en-US" sz="3600" b="1" dirty="0">
                <a:solidFill>
                  <a:schemeClr val="bg1"/>
                </a:solidFill>
                <a:latin typeface="+mj-lt"/>
              </a:rPr>
              <a:t>Marketing:</a:t>
            </a:r>
          </a:p>
          <a:p>
            <a:pPr eaLnBrk="1" hangingPunct="1">
              <a:defRPr/>
            </a:pPr>
            <a:endParaRPr lang="en-US" sz="3600" b="1" dirty="0">
              <a:solidFill>
                <a:schemeClr val="bg1"/>
              </a:solidFill>
              <a:latin typeface="+mj-lt"/>
            </a:endParaRPr>
          </a:p>
          <a:p>
            <a:pPr eaLnBrk="1" hangingPunct="1">
              <a:defRPr/>
            </a:pPr>
            <a:r>
              <a:rPr lang="en-US" sz="3600" b="1" dirty="0">
                <a:solidFill>
                  <a:schemeClr val="bg1"/>
                </a:solidFill>
                <a:latin typeface="+mj-lt"/>
              </a:rPr>
              <a:t>	Know your</a:t>
            </a:r>
          </a:p>
          <a:p>
            <a:pPr eaLnBrk="1" hangingPunct="1">
              <a:defRPr/>
            </a:pPr>
            <a:r>
              <a:rPr lang="en-US" sz="3600" b="1" dirty="0">
                <a:solidFill>
                  <a:schemeClr val="bg1"/>
                </a:solidFill>
                <a:latin typeface="+mj-lt"/>
              </a:rPr>
              <a:t>	clientele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MA18.1258782254" descr="cid:18.2170124091@web57612.mail.re1.yahoo.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98513"/>
            <a:ext cx="6781800" cy="369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457200" y="4724400"/>
            <a:ext cx="8229600" cy="1828800"/>
          </a:xfrm>
          <a:prstGeom prst="rect">
            <a:avLst/>
          </a:prstGeom>
        </p:spPr>
        <p:txBody>
          <a:bodyPr/>
          <a:lstStyle/>
          <a:p>
            <a:pPr algn="ctr" eaLnBrk="1" hangingPunct="1">
              <a:defRPr/>
            </a:pPr>
            <a:r>
              <a:rPr lang="en-US" sz="4400" kern="0" dirty="0">
                <a:solidFill>
                  <a:srgbClr val="FFC000"/>
                </a:solidFill>
                <a:effectLst>
                  <a:outerShdw blurRad="38100" dist="38100" dir="2700000" algn="tl">
                    <a:srgbClr val="000000"/>
                  </a:outerShdw>
                </a:effectLst>
                <a:latin typeface="+mj-lt"/>
                <a:ea typeface="+mj-ea"/>
                <a:cs typeface="+mj-cs"/>
              </a:rPr>
              <a:t>Take an occasional risk!</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76200" y="1471613"/>
            <a:ext cx="899160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spcBef>
                <a:spcPct val="0"/>
              </a:spcBef>
              <a:buFontTx/>
              <a:buNone/>
            </a:pPr>
            <a:r>
              <a:rPr lang="en-US" altLang="en-US" sz="4400" b="1" dirty="0">
                <a:solidFill>
                  <a:srgbClr val="FFCC00"/>
                </a:solidFill>
              </a:rPr>
              <a:t>Contributors</a:t>
            </a:r>
          </a:p>
          <a:p>
            <a:pPr algn="ctr" eaLnBrk="1" hangingPunct="1">
              <a:spcBef>
                <a:spcPct val="0"/>
              </a:spcBef>
              <a:buFontTx/>
              <a:buNone/>
            </a:pPr>
            <a:r>
              <a:rPr lang="en-US" altLang="en-US" sz="2400" b="1" dirty="0">
                <a:solidFill>
                  <a:srgbClr val="FFCC00"/>
                </a:solidFill>
              </a:rPr>
              <a:t>(Thank you!)</a:t>
            </a:r>
          </a:p>
          <a:p>
            <a:pPr algn="ctr" eaLnBrk="1" hangingPunct="1">
              <a:spcBef>
                <a:spcPct val="0"/>
              </a:spcBef>
              <a:buFontTx/>
              <a:buNone/>
            </a:pPr>
            <a:r>
              <a:rPr lang="en-US" altLang="en-US" b="1" dirty="0" smtClean="0"/>
              <a:t>Golden </a:t>
            </a:r>
            <a:r>
              <a:rPr lang="en-US" altLang="en-US" b="1" dirty="0"/>
              <a:t>Run </a:t>
            </a:r>
            <a:r>
              <a:rPr lang="en-US" altLang="en-US" b="1" dirty="0" smtClean="0"/>
              <a:t>Vineyard</a:t>
            </a:r>
          </a:p>
          <a:p>
            <a:pPr algn="ctr" eaLnBrk="1" hangingPunct="1">
              <a:spcBef>
                <a:spcPct val="0"/>
              </a:spcBef>
              <a:buFontTx/>
              <a:buNone/>
            </a:pPr>
            <a:r>
              <a:rPr lang="en-US" altLang="en-US" b="1" dirty="0" err="1" smtClean="0"/>
              <a:t>Sommerseat</a:t>
            </a:r>
            <a:r>
              <a:rPr lang="en-US" altLang="en-US" b="1" dirty="0" smtClean="0"/>
              <a:t> Vineyard</a:t>
            </a:r>
            <a:endParaRPr lang="en-US" altLang="en-US" b="1" dirty="0"/>
          </a:p>
          <a:p>
            <a:pPr algn="ctr" eaLnBrk="1" hangingPunct="1">
              <a:spcBef>
                <a:spcPct val="0"/>
              </a:spcBef>
              <a:buFontTx/>
              <a:buNone/>
            </a:pPr>
            <a:r>
              <a:rPr lang="en-US" altLang="en-US" b="1" dirty="0"/>
              <a:t>SCRI Grant USDA CSREES</a:t>
            </a:r>
          </a:p>
          <a:p>
            <a:pPr algn="ctr" eaLnBrk="1" hangingPunct="1">
              <a:spcBef>
                <a:spcPct val="0"/>
              </a:spcBef>
              <a:buFontTx/>
              <a:buNone/>
            </a:pPr>
            <a:r>
              <a:rPr lang="en-US" altLang="en-US" b="1" dirty="0"/>
              <a:t>NE1020 – VC Grants USDA CSREES</a:t>
            </a:r>
          </a:p>
          <a:p>
            <a:pPr algn="ctr" eaLnBrk="1" hangingPunct="1">
              <a:spcBef>
                <a:spcPct val="0"/>
              </a:spcBef>
              <a:buFontTx/>
              <a:buNone/>
            </a:pPr>
            <a:r>
              <a:rPr lang="en-US" altLang="en-US" b="1" dirty="0"/>
              <a:t>Scott labs/</a:t>
            </a:r>
            <a:r>
              <a:rPr lang="en-US" altLang="en-US" b="1" dirty="0" err="1"/>
              <a:t>Lallemand</a:t>
            </a:r>
            <a:endParaRPr lang="en-US" altLang="en-US" b="1" dirty="0"/>
          </a:p>
          <a:p>
            <a:pPr algn="ctr" eaLnBrk="1" hangingPunct="1">
              <a:spcBef>
                <a:spcPct val="0"/>
              </a:spcBef>
              <a:buFontTx/>
              <a:buNone/>
            </a:pPr>
            <a:r>
              <a:rPr lang="en-US" altLang="en-US" b="1" dirty="0"/>
              <a:t>Vintage Nursery</a:t>
            </a:r>
          </a:p>
          <a:p>
            <a:pPr algn="ctr" eaLnBrk="1" hangingPunct="1">
              <a:spcBef>
                <a:spcPct val="0"/>
              </a:spcBef>
              <a:buFontTx/>
              <a:buNone/>
            </a:pPr>
            <a:r>
              <a:rPr lang="en-US" altLang="en-US" b="1" dirty="0"/>
              <a:t>UME Impact Team Grants/MAES</a:t>
            </a:r>
          </a:p>
          <a:p>
            <a:pPr algn="ctr" eaLnBrk="1" hangingPunct="1">
              <a:spcBef>
                <a:spcPct val="0"/>
              </a:spcBef>
              <a:buFontTx/>
              <a:buNone/>
            </a:pPr>
            <a:r>
              <a:rPr lang="en-US" altLang="en-US" b="1" dirty="0"/>
              <a:t>Dura-line (Orchard Valley)</a:t>
            </a:r>
          </a:p>
          <a:p>
            <a:pPr algn="ctr" eaLnBrk="1" hangingPunct="1">
              <a:spcBef>
                <a:spcPct val="0"/>
              </a:spcBef>
              <a:buFontTx/>
              <a:buNone/>
            </a:pPr>
            <a:endParaRPr lang="en-US" altLang="en-US" sz="4400" b="1" dirty="0"/>
          </a:p>
        </p:txBody>
      </p:sp>
      <p:pic>
        <p:nvPicPr>
          <p:cNvPr id="4710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152400"/>
            <a:ext cx="2523086"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4"/>
          <p:cNvSpPr txBox="1">
            <a:spLocks noChangeArrowheads="1"/>
          </p:cNvSpPr>
          <p:nvPr/>
        </p:nvSpPr>
        <p:spPr>
          <a:xfrm>
            <a:off x="228600" y="1066800"/>
            <a:ext cx="8763000" cy="1470025"/>
          </a:xfrm>
          <a:prstGeom prst="rect">
            <a:avLst/>
          </a:prstGeom>
        </p:spPr>
        <p:txBody>
          <a:bodyPr/>
          <a:lstStyle/>
          <a:p>
            <a:pPr algn="ctr" eaLnBrk="1" hangingPunct="1">
              <a:defRPr/>
            </a:pPr>
            <a:r>
              <a:rPr lang="en-US" sz="4400" b="1" i="1" kern="0" dirty="0">
                <a:solidFill>
                  <a:srgbClr val="FFC000"/>
                </a:solidFill>
                <a:latin typeface="+mj-lt"/>
                <a:ea typeface="+mj-ea"/>
                <a:cs typeface="+mj-cs"/>
              </a:rPr>
              <a:t>“</a:t>
            </a:r>
            <a:r>
              <a:rPr lang="en-US" sz="3600" b="1" i="1" kern="0" dirty="0">
                <a:solidFill>
                  <a:srgbClr val="FFC000"/>
                </a:solidFill>
                <a:latin typeface="+mj-lt"/>
                <a:ea typeface="+mj-ea"/>
                <a:cs typeface="+mj-cs"/>
              </a:rPr>
              <a:t>“Wine was given by God, not that we might be drunken, but that we might be sober.   It is the best medicine when it has moderation to direct it.  Wine was given to restore the body’s weakness, not to overturn the soul’s strength</a:t>
            </a:r>
            <a:r>
              <a:rPr lang="en-US" sz="3600" b="1" i="1" kern="0" dirty="0" smtClean="0">
                <a:solidFill>
                  <a:srgbClr val="FFC000"/>
                </a:solidFill>
                <a:latin typeface="+mj-lt"/>
                <a:ea typeface="+mj-ea"/>
                <a:cs typeface="+mj-cs"/>
              </a:rPr>
              <a:t>.”</a:t>
            </a:r>
          </a:p>
          <a:p>
            <a:pPr algn="ctr" eaLnBrk="1" hangingPunct="1">
              <a:defRPr/>
            </a:pPr>
            <a:r>
              <a:rPr lang="en-US" sz="3600" b="1" kern="0" dirty="0">
                <a:solidFill>
                  <a:srgbClr val="FFC000"/>
                </a:solidFill>
                <a:latin typeface="+mj-lt"/>
                <a:ea typeface="+mj-ea"/>
                <a:cs typeface="+mj-cs"/>
              </a:rPr>
              <a:t/>
            </a:r>
            <a:br>
              <a:rPr lang="en-US" sz="3600" b="1" kern="0" dirty="0">
                <a:solidFill>
                  <a:srgbClr val="FFC000"/>
                </a:solidFill>
                <a:latin typeface="+mj-lt"/>
                <a:ea typeface="+mj-ea"/>
                <a:cs typeface="+mj-cs"/>
              </a:rPr>
            </a:br>
            <a:r>
              <a:rPr lang="en-US" sz="3200" b="1" kern="0" dirty="0">
                <a:solidFill>
                  <a:srgbClr val="FFC000"/>
                </a:solidFill>
                <a:latin typeface="+mj-lt"/>
                <a:ea typeface="+mj-ea"/>
                <a:cs typeface="+mj-cs"/>
              </a:rPr>
              <a:t>St. John </a:t>
            </a:r>
            <a:r>
              <a:rPr lang="en-US" sz="3200" b="1" kern="0" dirty="0" err="1">
                <a:solidFill>
                  <a:srgbClr val="FFC000"/>
                </a:solidFill>
                <a:latin typeface="+mj-lt"/>
                <a:ea typeface="+mj-ea"/>
                <a:cs typeface="+mj-cs"/>
              </a:rPr>
              <a:t>Chrysostum</a:t>
            </a:r>
            <a:r>
              <a:rPr lang="en-US" sz="3200" b="1" kern="0" dirty="0">
                <a:solidFill>
                  <a:srgbClr val="FFC000"/>
                </a:solidFill>
                <a:latin typeface="+mj-lt"/>
                <a:ea typeface="+mj-ea"/>
                <a:cs typeface="+mj-cs"/>
              </a:rPr>
              <a:t/>
            </a:r>
            <a:br>
              <a:rPr lang="en-US" sz="3200" b="1" kern="0" dirty="0">
                <a:solidFill>
                  <a:srgbClr val="FFC000"/>
                </a:solidFill>
                <a:latin typeface="+mj-lt"/>
                <a:ea typeface="+mj-ea"/>
                <a:cs typeface="+mj-cs"/>
              </a:rPr>
            </a:br>
            <a:r>
              <a:rPr lang="en-US" sz="3200" b="1" kern="0" dirty="0">
                <a:solidFill>
                  <a:srgbClr val="FFC000"/>
                </a:solidFill>
                <a:latin typeface="+mj-lt"/>
                <a:ea typeface="+mj-ea"/>
                <a:cs typeface="+mj-cs"/>
              </a:rPr>
              <a:t>(4th Century preacher) </a:t>
            </a:r>
            <a:r>
              <a:rPr lang="en-US" sz="3600" b="1" kern="0" dirty="0">
                <a:solidFill>
                  <a:srgbClr val="FFC000"/>
                </a:solidFill>
                <a:latin typeface="+mj-lt"/>
                <a:ea typeface="+mj-ea"/>
                <a:cs typeface="+mj-cs"/>
              </a:rPr>
              <a:t/>
            </a:r>
            <a:br>
              <a:rPr lang="en-US" sz="3600" b="1" kern="0" dirty="0">
                <a:solidFill>
                  <a:srgbClr val="FFC000"/>
                </a:solidFill>
                <a:latin typeface="+mj-lt"/>
                <a:ea typeface="+mj-ea"/>
                <a:cs typeface="+mj-cs"/>
              </a:rPr>
            </a:br>
            <a:endParaRPr lang="en-US" sz="3600" b="1" kern="0" dirty="0">
              <a:solidFill>
                <a:srgbClr val="FFC000"/>
              </a:solidFill>
              <a:latin typeface="+mj-lt"/>
              <a:ea typeface="+mj-ea"/>
              <a:cs typeface="+mj-cs"/>
            </a:endParaRPr>
          </a:p>
        </p:txBody>
      </p:sp>
      <p:sp>
        <p:nvSpPr>
          <p:cNvPr id="48131" name="Oval 2"/>
          <p:cNvSpPr>
            <a:spLocks noChangeArrowheads="1"/>
          </p:cNvSpPr>
          <p:nvPr/>
        </p:nvSpPr>
        <p:spPr bwMode="auto">
          <a:xfrm>
            <a:off x="152400" y="457200"/>
            <a:ext cx="8839200" cy="5715000"/>
          </a:xfrm>
          <a:prstGeom prst="ellipse">
            <a:avLst/>
          </a:prstGeom>
          <a:noFill/>
          <a:ln w="9525">
            <a:solidFill>
              <a:srgbClr val="FFC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1800">
              <a:solidFill>
                <a:srgbClr val="FFC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5" name="Rectangle 2"/>
          <p:cNvSpPr>
            <a:spLocks noChangeArrowheads="1"/>
          </p:cNvSpPr>
          <p:nvPr/>
        </p:nvSpPr>
        <p:spPr bwMode="auto">
          <a:xfrm>
            <a:off x="76200" y="3305175"/>
            <a:ext cx="9144000"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lnSpc>
                <a:spcPct val="50000"/>
              </a:lnSpc>
              <a:spcBef>
                <a:spcPct val="50000"/>
              </a:spcBef>
              <a:buFontTx/>
              <a:buNone/>
            </a:pPr>
            <a:r>
              <a:rPr lang="en-US" altLang="en-US" sz="2800" b="1"/>
              <a:t>Joseph A. Fiola, Ph.D.</a:t>
            </a:r>
          </a:p>
          <a:p>
            <a:pPr algn="ctr" eaLnBrk="1" hangingPunct="1">
              <a:lnSpc>
                <a:spcPct val="50000"/>
              </a:lnSpc>
              <a:spcBef>
                <a:spcPct val="50000"/>
              </a:spcBef>
              <a:buFontTx/>
              <a:buNone/>
            </a:pPr>
            <a:r>
              <a:rPr lang="en-US" altLang="en-US" sz="2800" b="1"/>
              <a:t>Specialist in Viticulture and Small Fruit</a:t>
            </a:r>
          </a:p>
          <a:p>
            <a:pPr algn="ctr" eaLnBrk="1" hangingPunct="1">
              <a:lnSpc>
                <a:spcPct val="50000"/>
              </a:lnSpc>
              <a:spcBef>
                <a:spcPct val="50000"/>
              </a:spcBef>
              <a:buFontTx/>
              <a:buNone/>
            </a:pPr>
            <a:r>
              <a:rPr lang="en-US" altLang="en-US" sz="2400"/>
              <a:t>Western MD Research &amp; Education Center</a:t>
            </a:r>
          </a:p>
          <a:p>
            <a:pPr algn="ctr" eaLnBrk="1" hangingPunct="1">
              <a:spcBef>
                <a:spcPct val="0"/>
              </a:spcBef>
              <a:buFontTx/>
              <a:buNone/>
            </a:pPr>
            <a:r>
              <a:rPr lang="en-US" altLang="en-US" sz="2400"/>
              <a:t>18330 Keedysville Road</a:t>
            </a:r>
          </a:p>
          <a:p>
            <a:pPr algn="ctr" eaLnBrk="1" hangingPunct="1">
              <a:spcBef>
                <a:spcPct val="0"/>
              </a:spcBef>
              <a:buFontTx/>
              <a:buNone/>
            </a:pPr>
            <a:r>
              <a:rPr lang="en-US" altLang="en-US" sz="2400"/>
              <a:t>Keedysville, MD  21756-1104</a:t>
            </a:r>
          </a:p>
          <a:p>
            <a:pPr algn="ctr" eaLnBrk="1" hangingPunct="1">
              <a:spcBef>
                <a:spcPct val="0"/>
              </a:spcBef>
              <a:buFontTx/>
              <a:buNone/>
            </a:pPr>
            <a:r>
              <a:rPr lang="en-US" altLang="en-US" sz="2400"/>
              <a:t>301-432-2767 ext. 344; Fax 301-432-4089</a:t>
            </a:r>
            <a:endParaRPr lang="en-US" altLang="en-US" sz="2400">
              <a:hlinkClick r:id="rId2"/>
            </a:endParaRPr>
          </a:p>
          <a:p>
            <a:pPr algn="ctr" eaLnBrk="1" hangingPunct="1">
              <a:spcBef>
                <a:spcPct val="0"/>
              </a:spcBef>
              <a:buFontTx/>
              <a:buNone/>
            </a:pPr>
            <a:r>
              <a:rPr lang="en-US" altLang="en-US" sz="2800">
                <a:hlinkClick r:id="rId2"/>
              </a:rPr>
              <a:t>jfiola@umd.edu</a:t>
            </a:r>
            <a:endParaRPr lang="en-US" altLang="en-US" sz="2800">
              <a:hlinkClick r:id="rId3"/>
            </a:endParaRPr>
          </a:p>
          <a:p>
            <a:pPr algn="ctr" eaLnBrk="1" hangingPunct="1">
              <a:spcBef>
                <a:spcPct val="0"/>
              </a:spcBef>
              <a:buFontTx/>
              <a:buNone/>
            </a:pPr>
            <a:r>
              <a:rPr lang="en-US" altLang="en-US" sz="2800">
                <a:solidFill>
                  <a:schemeClr val="tx1"/>
                </a:solidFill>
                <a:cs typeface="Arial" panose="020B0604020202020204" pitchFamily="34" charset="0"/>
                <a:hlinkClick r:id="rId4"/>
              </a:rPr>
              <a:t>http://extension.umd.edu/smallfruit</a:t>
            </a:r>
            <a:endParaRPr lang="en-US" altLang="en-US" sz="2800">
              <a:solidFill>
                <a:schemeClr val="tx1"/>
              </a:solidFill>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1857" y="762000"/>
            <a:ext cx="5400285" cy="17526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050"/>
          <p:cNvSpPr>
            <a:spLocks noGrp="1" noChangeArrowheads="1"/>
          </p:cNvSpPr>
          <p:nvPr>
            <p:ph type="title"/>
          </p:nvPr>
        </p:nvSpPr>
        <p:spPr>
          <a:xfrm>
            <a:off x="533400" y="304800"/>
            <a:ext cx="8305800" cy="1143000"/>
          </a:xfrm>
        </p:spPr>
        <p:txBody>
          <a:bodyPr/>
          <a:lstStyle/>
          <a:p>
            <a:pPr eaLnBrk="1" hangingPunct="1"/>
            <a:r>
              <a:rPr lang="en-US" altLang="en-US" sz="6000" smtClean="0">
                <a:solidFill>
                  <a:srgbClr val="FFCC00"/>
                </a:solidFill>
              </a:rPr>
              <a:t>General considerations</a:t>
            </a:r>
            <a:endParaRPr lang="en-US" altLang="en-US" sz="7200" smtClean="0">
              <a:solidFill>
                <a:srgbClr val="FFCC00"/>
              </a:solidFill>
            </a:endParaRPr>
          </a:p>
        </p:txBody>
      </p:sp>
      <p:sp>
        <p:nvSpPr>
          <p:cNvPr id="6147" name="Rectangle 2051"/>
          <p:cNvSpPr>
            <a:spLocks noGrp="1" noChangeArrowheads="1"/>
          </p:cNvSpPr>
          <p:nvPr>
            <p:ph type="body" idx="1"/>
          </p:nvPr>
        </p:nvSpPr>
        <p:spPr>
          <a:xfrm>
            <a:off x="152400" y="1600200"/>
            <a:ext cx="8839200" cy="5029200"/>
          </a:xfrm>
        </p:spPr>
        <p:txBody>
          <a:bodyPr/>
          <a:lstStyle/>
          <a:p>
            <a:pPr eaLnBrk="1" hangingPunct="1">
              <a:lnSpc>
                <a:spcPct val="80000"/>
              </a:lnSpc>
            </a:pPr>
            <a:r>
              <a:rPr lang="en-US" altLang="en-US" dirty="0" smtClean="0"/>
              <a:t>Climate/Cultivar interaction critical</a:t>
            </a:r>
          </a:p>
          <a:p>
            <a:pPr eaLnBrk="1" hangingPunct="1">
              <a:lnSpc>
                <a:spcPct val="80000"/>
              </a:lnSpc>
            </a:pPr>
            <a:r>
              <a:rPr lang="en-US" altLang="en-US" dirty="0" smtClean="0"/>
              <a:t>Consistent production at your site</a:t>
            </a:r>
          </a:p>
          <a:p>
            <a:pPr eaLnBrk="1" hangingPunct="1">
              <a:lnSpc>
                <a:spcPct val="80000"/>
              </a:lnSpc>
            </a:pPr>
            <a:r>
              <a:rPr lang="en-US" altLang="en-US" dirty="0" smtClean="0"/>
              <a:t>Consistently high quality at your site</a:t>
            </a:r>
          </a:p>
          <a:p>
            <a:pPr lvl="1" eaLnBrk="1" hangingPunct="1">
              <a:lnSpc>
                <a:spcPct val="80000"/>
              </a:lnSpc>
            </a:pPr>
            <a:r>
              <a:rPr lang="en-US" altLang="en-US" dirty="0" smtClean="0"/>
              <a:t> Cold Hardiness</a:t>
            </a:r>
          </a:p>
          <a:p>
            <a:pPr lvl="1" eaLnBrk="1" hangingPunct="1">
              <a:lnSpc>
                <a:spcPct val="80000"/>
              </a:lnSpc>
            </a:pPr>
            <a:r>
              <a:rPr lang="en-US" altLang="en-US" dirty="0" smtClean="0"/>
              <a:t> Disease and pest pressure</a:t>
            </a:r>
          </a:p>
          <a:p>
            <a:pPr lvl="1" eaLnBrk="1" hangingPunct="1">
              <a:lnSpc>
                <a:spcPct val="80000"/>
              </a:lnSpc>
            </a:pPr>
            <a:r>
              <a:rPr lang="en-US" altLang="en-US" dirty="0" smtClean="0"/>
              <a:t> </a:t>
            </a:r>
            <a:r>
              <a:rPr lang="en-US" altLang="en-US" dirty="0" smtClean="0"/>
              <a:t>Warm days/Cool nights</a:t>
            </a:r>
            <a:r>
              <a:rPr lang="en-US" altLang="en-US" dirty="0" smtClean="0"/>
              <a:t> </a:t>
            </a:r>
            <a:r>
              <a:rPr lang="en-US" altLang="en-US" dirty="0" smtClean="0"/>
              <a:t>during </a:t>
            </a:r>
            <a:r>
              <a:rPr lang="en-US" altLang="en-US" dirty="0" smtClean="0"/>
              <a:t>ripening</a:t>
            </a:r>
            <a:endParaRPr lang="en-US" altLang="en-US" dirty="0" smtClean="0"/>
          </a:p>
          <a:p>
            <a:pPr lvl="1" eaLnBrk="1" hangingPunct="1">
              <a:lnSpc>
                <a:spcPct val="80000"/>
              </a:lnSpc>
            </a:pPr>
            <a:r>
              <a:rPr lang="en-US" altLang="en-US" dirty="0" smtClean="0"/>
              <a:t> Ripe all or majority years!!</a:t>
            </a:r>
          </a:p>
          <a:p>
            <a:pPr eaLnBrk="1" hangingPunct="1">
              <a:lnSpc>
                <a:spcPct val="80000"/>
              </a:lnSpc>
            </a:pPr>
            <a:r>
              <a:rPr lang="en-US" altLang="en-US" dirty="0" smtClean="0"/>
              <a:t>Demand by existing wineries</a:t>
            </a:r>
            <a:endParaRPr lang="en-US" altLang="en-US" sz="2800" dirty="0" smtClean="0"/>
          </a:p>
          <a:p>
            <a:pPr eaLnBrk="1" hangingPunct="1">
              <a:lnSpc>
                <a:spcPct val="80000"/>
              </a:lnSpc>
            </a:pPr>
            <a:r>
              <a:rPr lang="en-US" altLang="en-US" dirty="0" smtClean="0"/>
              <a:t>Demand by consuming public (winery)</a:t>
            </a:r>
          </a:p>
          <a:p>
            <a:pPr eaLnBrk="1" hangingPunct="1">
              <a:lnSpc>
                <a:spcPct val="80000"/>
              </a:lnSpc>
            </a:pPr>
            <a:r>
              <a:rPr lang="en-US" altLang="en-US" i="1" dirty="0" smtClean="0">
                <a:solidFill>
                  <a:srgbClr val="FFC000"/>
                </a:solidFill>
              </a:rPr>
              <a:t>Crop value consistently exceeds cost of production</a:t>
            </a:r>
          </a:p>
          <a:p>
            <a:pPr eaLnBrk="1" hangingPunct="1">
              <a:lnSpc>
                <a:spcPct val="80000"/>
              </a:lnSpc>
            </a:pPr>
            <a:endParaRPr lang="en-US" altLang="en-US" sz="2800"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457200" y="228600"/>
            <a:ext cx="5410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r>
              <a:rPr lang="en-US" altLang="en-US" b="1" i="1">
                <a:solidFill>
                  <a:srgbClr val="FFCC00"/>
                </a:solidFill>
                <a:latin typeface="Arial Unicode MS" panose="020B0604020202020204" pitchFamily="34" charset="-128"/>
              </a:rPr>
              <a:t>Grape Varieties</a:t>
            </a:r>
            <a:endParaRPr lang="en-US" altLang="en-US" sz="5400" b="1">
              <a:solidFill>
                <a:srgbClr val="FFCC00"/>
              </a:solidFill>
              <a:latin typeface="Arial Unicode MS" panose="020B0604020202020204" pitchFamily="34" charset="-128"/>
            </a:endParaRPr>
          </a:p>
        </p:txBody>
      </p:sp>
      <p:sp>
        <p:nvSpPr>
          <p:cNvPr id="7171" name="Text Box 3"/>
          <p:cNvSpPr txBox="1">
            <a:spLocks noChangeArrowheads="1"/>
          </p:cNvSpPr>
          <p:nvPr/>
        </p:nvSpPr>
        <p:spPr bwMode="auto">
          <a:xfrm>
            <a:off x="4940300" y="5410200"/>
            <a:ext cx="4051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r>
              <a:rPr lang="en-US" altLang="en-US" sz="5400">
                <a:solidFill>
                  <a:schemeClr val="tx1"/>
                </a:solidFill>
                <a:latin typeface="Times New Roman" panose="02020603050405020304" pitchFamily="18" charset="0"/>
              </a:rPr>
              <a:t>“Ripe grapes”</a:t>
            </a:r>
          </a:p>
        </p:txBody>
      </p:sp>
      <p:pic>
        <p:nvPicPr>
          <p:cNvPr id="7172" name="Picture 4" descr="ripe gra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0" y="5257800"/>
            <a:ext cx="4386137" cy="1384995"/>
          </a:xfrm>
          <a:prstGeom prst="rect">
            <a:avLst/>
          </a:prstGeom>
          <a:solidFill>
            <a:srgbClr val="000066"/>
          </a:solidFill>
        </p:spPr>
        <p:txBody>
          <a:bodyPr wrap="none" rtlCol="0">
            <a:spAutoFit/>
          </a:bodyPr>
          <a:lstStyle/>
          <a:p>
            <a:pPr algn="ctr"/>
            <a:r>
              <a:rPr lang="en-US" sz="2800" dirty="0" smtClean="0">
                <a:solidFill>
                  <a:srgbClr val="FFC000"/>
                </a:solidFill>
              </a:rPr>
              <a:t>Consistent production of </a:t>
            </a:r>
          </a:p>
          <a:p>
            <a:pPr algn="ctr"/>
            <a:r>
              <a:rPr lang="en-US" sz="2800" dirty="0" smtClean="0">
                <a:solidFill>
                  <a:srgbClr val="FFC000"/>
                </a:solidFill>
              </a:rPr>
              <a:t>fully and uniformly ripened</a:t>
            </a:r>
          </a:p>
          <a:p>
            <a:pPr algn="ctr"/>
            <a:r>
              <a:rPr lang="en-US" sz="2800" dirty="0">
                <a:solidFill>
                  <a:srgbClr val="FFC000"/>
                </a:solidFill>
              </a:rPr>
              <a:t>g</a:t>
            </a:r>
            <a:r>
              <a:rPr lang="en-US" sz="2800" dirty="0" smtClean="0">
                <a:solidFill>
                  <a:srgbClr val="FFC000"/>
                </a:solidFill>
              </a:rPr>
              <a:t>rapes</a:t>
            </a:r>
            <a:endParaRPr lang="en-US" sz="2800" dirty="0">
              <a:solidFill>
                <a:srgbClr val="FFC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md topo.jpg"/>
          <p:cNvPicPr>
            <a:picLocks noChangeAspect="1"/>
          </p:cNvPicPr>
          <p:nvPr/>
        </p:nvPicPr>
        <p:blipFill>
          <a:blip r:embed="rId2">
            <a:extLst>
              <a:ext uri="{28A0092B-C50C-407E-A947-70E740481C1C}">
                <a14:useLocalDpi xmlns:a14="http://schemas.microsoft.com/office/drawing/2010/main" val="0"/>
              </a:ext>
            </a:extLst>
          </a:blip>
          <a:srcRect b="2856"/>
          <a:stretch>
            <a:fillRect/>
          </a:stretch>
        </p:blipFill>
        <p:spPr bwMode="auto">
          <a:xfrm>
            <a:off x="152400" y="1066800"/>
            <a:ext cx="89233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2"/>
          <p:cNvSpPr txBox="1">
            <a:spLocks noChangeArrowheads="1"/>
          </p:cNvSpPr>
          <p:nvPr/>
        </p:nvSpPr>
        <p:spPr bwMode="auto">
          <a:xfrm>
            <a:off x="3048000" y="1535113"/>
            <a:ext cx="2454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r>
              <a:rPr lang="en-US" altLang="en-US" sz="1800"/>
              <a:t>WMREC - Keedysville</a:t>
            </a:r>
          </a:p>
        </p:txBody>
      </p:sp>
      <p:sp>
        <p:nvSpPr>
          <p:cNvPr id="11268" name="Text Box 3"/>
          <p:cNvSpPr txBox="1">
            <a:spLocks noChangeArrowheads="1"/>
          </p:cNvSpPr>
          <p:nvPr/>
        </p:nvSpPr>
        <p:spPr bwMode="auto">
          <a:xfrm>
            <a:off x="2857500" y="3516313"/>
            <a:ext cx="2890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r>
              <a:rPr lang="en-US" altLang="en-US" sz="1800"/>
              <a:t>CMREC – Upper Marlboro</a:t>
            </a:r>
          </a:p>
        </p:txBody>
      </p:sp>
      <p:sp>
        <p:nvSpPr>
          <p:cNvPr id="11269" name="Text Box 4"/>
          <p:cNvSpPr txBox="1">
            <a:spLocks noChangeArrowheads="1"/>
          </p:cNvSpPr>
          <p:nvPr/>
        </p:nvSpPr>
        <p:spPr bwMode="auto">
          <a:xfrm>
            <a:off x="6324600" y="3744913"/>
            <a:ext cx="2632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r>
              <a:rPr lang="en-US" altLang="en-US" sz="1800"/>
              <a:t>WyeREC - Queenstown</a:t>
            </a:r>
          </a:p>
        </p:txBody>
      </p:sp>
      <p:sp>
        <p:nvSpPr>
          <p:cNvPr id="11270" name="Text Box 5"/>
          <p:cNvSpPr txBox="1">
            <a:spLocks noChangeArrowheads="1"/>
          </p:cNvSpPr>
          <p:nvPr/>
        </p:nvSpPr>
        <p:spPr bwMode="auto">
          <a:xfrm>
            <a:off x="6858000" y="4811713"/>
            <a:ext cx="2262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r>
              <a:rPr lang="en-US" altLang="en-US" sz="1800"/>
              <a:t>LESREC - Salisbury</a:t>
            </a:r>
          </a:p>
        </p:txBody>
      </p:sp>
      <p:sp>
        <p:nvSpPr>
          <p:cNvPr id="11271" name="Oval 6"/>
          <p:cNvSpPr>
            <a:spLocks noChangeArrowheads="1"/>
          </p:cNvSpPr>
          <p:nvPr/>
        </p:nvSpPr>
        <p:spPr bwMode="auto">
          <a:xfrm>
            <a:off x="4038600" y="1981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11272" name="Oval 7"/>
          <p:cNvSpPr>
            <a:spLocks noChangeArrowheads="1"/>
          </p:cNvSpPr>
          <p:nvPr/>
        </p:nvSpPr>
        <p:spPr bwMode="auto">
          <a:xfrm>
            <a:off x="59436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11273" name="Oval 8"/>
          <p:cNvSpPr>
            <a:spLocks noChangeArrowheads="1"/>
          </p:cNvSpPr>
          <p:nvPr/>
        </p:nvSpPr>
        <p:spPr bwMode="auto">
          <a:xfrm>
            <a:off x="7000875" y="3505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11274" name="Oval 9"/>
          <p:cNvSpPr>
            <a:spLocks noChangeArrowheads="1"/>
          </p:cNvSpPr>
          <p:nvPr/>
        </p:nvSpPr>
        <p:spPr bwMode="auto">
          <a:xfrm>
            <a:off x="7772400" y="4657725"/>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11275" name="Text Box 11"/>
          <p:cNvSpPr txBox="1">
            <a:spLocks noChangeArrowheads="1"/>
          </p:cNvSpPr>
          <p:nvPr/>
        </p:nvSpPr>
        <p:spPr bwMode="auto">
          <a:xfrm>
            <a:off x="4305300" y="4735513"/>
            <a:ext cx="2519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r>
              <a:rPr lang="en-US" altLang="en-US" sz="1800"/>
              <a:t>“Summerseat” – </a:t>
            </a:r>
            <a:r>
              <a:rPr lang="en-US" altLang="en-US" sz="1800">
                <a:cs typeface="Times New Roman" panose="02020603050405020304" pitchFamily="18" charset="0"/>
              </a:rPr>
              <a:t>Lusby</a:t>
            </a:r>
            <a:endParaRPr lang="en-US" altLang="en-US" sz="1800"/>
          </a:p>
        </p:txBody>
      </p:sp>
      <p:sp>
        <p:nvSpPr>
          <p:cNvPr id="11276" name="Oval 15"/>
          <p:cNvSpPr>
            <a:spLocks noChangeArrowheads="1"/>
          </p:cNvSpPr>
          <p:nvPr/>
        </p:nvSpPr>
        <p:spPr bwMode="auto">
          <a:xfrm>
            <a:off x="5715000" y="3657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11277" name="Oval 8"/>
          <p:cNvSpPr>
            <a:spLocks noChangeArrowheads="1"/>
          </p:cNvSpPr>
          <p:nvPr/>
        </p:nvSpPr>
        <p:spPr bwMode="auto">
          <a:xfrm>
            <a:off x="7077075" y="2895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11278" name="Text Box 11"/>
          <p:cNvSpPr txBox="1">
            <a:spLocks noChangeArrowheads="1"/>
          </p:cNvSpPr>
          <p:nvPr/>
        </p:nvSpPr>
        <p:spPr bwMode="auto">
          <a:xfrm>
            <a:off x="6353175" y="2401888"/>
            <a:ext cx="2540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r>
              <a:rPr lang="en-US" altLang="en-US" sz="1800"/>
              <a:t>“Golden Run Vineyard”</a:t>
            </a:r>
          </a:p>
          <a:p>
            <a:pPr eaLnBrk="1" hangingPunct="1">
              <a:spcBef>
                <a:spcPct val="0"/>
              </a:spcBef>
              <a:buFontTx/>
              <a:buNone/>
            </a:pPr>
            <a:r>
              <a:rPr lang="en-US" altLang="en-US" sz="1800"/>
              <a:t>	– Sudlersville</a:t>
            </a:r>
          </a:p>
        </p:txBody>
      </p:sp>
      <p:sp>
        <p:nvSpPr>
          <p:cNvPr id="11279" name="Rectangle 2"/>
          <p:cNvSpPr>
            <a:spLocks noGrp="1" noChangeArrowheads="1"/>
          </p:cNvSpPr>
          <p:nvPr>
            <p:ph type="title"/>
          </p:nvPr>
        </p:nvSpPr>
        <p:spPr>
          <a:xfrm>
            <a:off x="990600" y="152400"/>
            <a:ext cx="7543800" cy="838200"/>
          </a:xfrm>
        </p:spPr>
        <p:txBody>
          <a:bodyPr/>
          <a:lstStyle/>
          <a:p>
            <a:pPr algn="l"/>
            <a:r>
              <a:rPr lang="en-US" altLang="en-US" sz="1800" b="1" i="1" smtClean="0">
                <a:solidFill>
                  <a:srgbClr val="FFC000"/>
                </a:solidFill>
              </a:rPr>
              <a:t/>
            </a:r>
            <a:br>
              <a:rPr lang="en-US" altLang="en-US" sz="1800" b="1" i="1" smtClean="0">
                <a:solidFill>
                  <a:srgbClr val="FFC000"/>
                </a:solidFill>
              </a:rPr>
            </a:br>
            <a:r>
              <a:rPr lang="en-US" altLang="en-US" sz="4000" b="1" smtClean="0">
                <a:solidFill>
                  <a:srgbClr val="FFC000"/>
                </a:solidFill>
              </a:rPr>
              <a:t>UME R&amp;D Vineyard Locations</a:t>
            </a:r>
          </a:p>
        </p:txBody>
      </p:sp>
      <p:sp>
        <p:nvSpPr>
          <p:cNvPr id="16" name="Rectangle 3"/>
          <p:cNvSpPr>
            <a:spLocks noChangeArrowheads="1"/>
          </p:cNvSpPr>
          <p:nvPr/>
        </p:nvSpPr>
        <p:spPr bwMode="auto">
          <a:xfrm>
            <a:off x="609600" y="6303455"/>
            <a:ext cx="6324599" cy="400110"/>
          </a:xfrm>
          <a:prstGeom prst="rect">
            <a:avLst/>
          </a:prstGeom>
          <a:noFill/>
          <a:ln w="12700">
            <a:noFill/>
            <a:miter lim="800000"/>
            <a:headEnd type="none" w="sm" len="sm"/>
            <a:tailEnd type="none" w="sm" len="sm"/>
          </a:ln>
        </p:spPr>
        <p:txBody>
          <a:bodyPr wrap="square">
            <a:spAutoFit/>
          </a:bodyPr>
          <a:lstStyle/>
          <a:p>
            <a:pPr eaLnBrk="1" hangingPunct="1">
              <a:defRPr/>
            </a:pPr>
            <a:r>
              <a:rPr lang="en-US" sz="2000" b="1" dirty="0" smtClean="0">
                <a:solidFill>
                  <a:srgbClr val="FFC000"/>
                </a:solidFill>
                <a:latin typeface="+mj-lt"/>
              </a:rPr>
              <a:t>Regional cultivar performance testing</a:t>
            </a:r>
            <a:endParaRPr lang="en-US" sz="2000" b="1" dirty="0">
              <a:solidFill>
                <a:srgbClr val="FFC000"/>
              </a:solidFill>
              <a:latin typeface="+mj-lt"/>
            </a:endParaRPr>
          </a:p>
        </p:txBody>
      </p:sp>
      <p:sp>
        <p:nvSpPr>
          <p:cNvPr id="2" name="TextBox 1"/>
          <p:cNvSpPr txBox="1"/>
          <p:nvPr/>
        </p:nvSpPr>
        <p:spPr>
          <a:xfrm>
            <a:off x="1085412" y="4442379"/>
            <a:ext cx="1992750" cy="646331"/>
          </a:xfrm>
          <a:prstGeom prst="rect">
            <a:avLst/>
          </a:prstGeom>
          <a:solidFill>
            <a:schemeClr val="accent2">
              <a:lumMod val="75000"/>
            </a:schemeClr>
          </a:solidFill>
        </p:spPr>
        <p:txBody>
          <a:bodyPr wrap="square" rtlCol="0">
            <a:spAutoFit/>
          </a:bodyPr>
          <a:lstStyle/>
          <a:p>
            <a:r>
              <a:rPr lang="en-US" dirty="0" smtClean="0">
                <a:solidFill>
                  <a:schemeClr val="bg1"/>
                </a:solidFill>
              </a:rPr>
              <a:t>Zones 6b to 8a</a:t>
            </a:r>
          </a:p>
          <a:p>
            <a:r>
              <a:rPr lang="en-US" dirty="0" smtClean="0">
                <a:solidFill>
                  <a:schemeClr val="bg1"/>
                </a:solidFill>
              </a:rPr>
              <a:t>3000-3800 GGD</a:t>
            </a:r>
            <a:endParaRPr lang="en-US"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42862"/>
            <a:ext cx="8458200" cy="1143000"/>
          </a:xfrm>
        </p:spPr>
        <p:txBody>
          <a:bodyPr/>
          <a:lstStyle/>
          <a:p>
            <a:r>
              <a:rPr lang="en-US" altLang="en-US" sz="4000" b="1" dirty="0" smtClean="0"/>
              <a:t>Enology (Winemaking) R&amp;D</a:t>
            </a:r>
          </a:p>
        </p:txBody>
      </p:sp>
      <p:pic>
        <p:nvPicPr>
          <p:cNvPr id="32771" name="Picture 10" descr="fiola4815"/>
          <p:cNvPicPr>
            <a:picLocks noChangeAspect="1" noChangeArrowheads="1"/>
          </p:cNvPicPr>
          <p:nvPr/>
        </p:nvPicPr>
        <p:blipFill>
          <a:blip r:embed="rId2">
            <a:extLst>
              <a:ext uri="{28A0092B-C50C-407E-A947-70E740481C1C}">
                <a14:useLocalDpi xmlns:a14="http://schemas.microsoft.com/office/drawing/2010/main" val="0"/>
              </a:ext>
            </a:extLst>
          </a:blip>
          <a:srcRect r="11453" b="11214"/>
          <a:stretch>
            <a:fillRect/>
          </a:stretch>
        </p:blipFill>
        <p:spPr bwMode="auto">
          <a:xfrm>
            <a:off x="1352825" y="4483148"/>
            <a:ext cx="2667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1" descr="press 3"/>
          <p:cNvPicPr>
            <a:picLocks noChangeAspect="1" noChangeArrowheads="1"/>
          </p:cNvPicPr>
          <p:nvPr/>
        </p:nvPicPr>
        <p:blipFill>
          <a:blip r:embed="rId3">
            <a:extLst>
              <a:ext uri="{28A0092B-C50C-407E-A947-70E740481C1C}">
                <a14:useLocalDpi xmlns:a14="http://schemas.microsoft.com/office/drawing/2010/main" val="0"/>
              </a:ext>
            </a:extLst>
          </a:blip>
          <a:srcRect l="21428" t="10417" r="29366"/>
          <a:stretch>
            <a:fillRect/>
          </a:stretch>
        </p:blipFill>
        <p:spPr bwMode="auto">
          <a:xfrm>
            <a:off x="2849279" y="1005033"/>
            <a:ext cx="2362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4" descr="fiola4830"/>
          <p:cNvPicPr>
            <a:picLocks noChangeAspect="1" noChangeArrowheads="1"/>
          </p:cNvPicPr>
          <p:nvPr/>
        </p:nvPicPr>
        <p:blipFill>
          <a:blip r:embed="rId4">
            <a:extLst>
              <a:ext uri="{28A0092B-C50C-407E-A947-70E740481C1C}">
                <a14:useLocalDpi xmlns:a14="http://schemas.microsoft.com/office/drawing/2010/main" val="0"/>
              </a:ext>
            </a:extLst>
          </a:blip>
          <a:srcRect l="8749" t="10805"/>
          <a:stretch>
            <a:fillRect/>
          </a:stretch>
        </p:blipFill>
        <p:spPr bwMode="auto">
          <a:xfrm>
            <a:off x="137513" y="973931"/>
            <a:ext cx="2667000"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4" descr="bottling carboys in cooler"/>
          <p:cNvPicPr>
            <a:picLocks noChangeAspect="1" noChangeArrowheads="1"/>
          </p:cNvPicPr>
          <p:nvPr/>
        </p:nvPicPr>
        <p:blipFill>
          <a:blip r:embed="rId5">
            <a:extLst>
              <a:ext uri="{28A0092B-C50C-407E-A947-70E740481C1C}">
                <a14:useLocalDpi xmlns:a14="http://schemas.microsoft.com/office/drawing/2010/main" val="0"/>
              </a:ext>
            </a:extLst>
          </a:blip>
          <a:srcRect l="8095" t="15829" r="11287" b="1631"/>
          <a:stretch>
            <a:fillRect/>
          </a:stretch>
        </p:blipFill>
        <p:spPr bwMode="auto">
          <a:xfrm>
            <a:off x="6140766" y="973931"/>
            <a:ext cx="28194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7" descr="fiola48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0204" y="3611562"/>
            <a:ext cx="1763713"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5" descr="P&amp;S AWS gold"/>
          <p:cNvPicPr>
            <a:picLocks noChangeAspect="1" noChangeArrowheads="1"/>
          </p:cNvPicPr>
          <p:nvPr/>
        </p:nvPicPr>
        <p:blipFill>
          <a:blip r:embed="rId7">
            <a:extLst>
              <a:ext uri="{28A0092B-C50C-407E-A947-70E740481C1C}">
                <a14:useLocalDpi xmlns:a14="http://schemas.microsoft.com/office/drawing/2010/main" val="0"/>
              </a:ext>
            </a:extLst>
          </a:blip>
          <a:srcRect l="39941" t="23653" r="25072" b="25061"/>
          <a:stretch>
            <a:fillRect/>
          </a:stretch>
        </p:blipFill>
        <p:spPr bwMode="auto">
          <a:xfrm>
            <a:off x="7557796" y="3275158"/>
            <a:ext cx="1524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9"/>
          <p:cNvPicPr>
            <a:picLocks noChangeAspect="1"/>
          </p:cNvPicPr>
          <p:nvPr/>
        </p:nvPicPr>
        <p:blipFill>
          <a:blip r:embed="rId8">
            <a:extLst>
              <a:ext uri="{28A0092B-C50C-407E-A947-70E740481C1C}">
                <a14:useLocalDpi xmlns:a14="http://schemas.microsoft.com/office/drawing/2010/main" val="0"/>
              </a:ext>
            </a:extLst>
          </a:blip>
          <a:srcRect l="15094" r="16982" b="5659"/>
          <a:stretch>
            <a:fillRect/>
          </a:stretch>
        </p:blipFill>
        <p:spPr bwMode="auto">
          <a:xfrm>
            <a:off x="6172200" y="4356148"/>
            <a:ext cx="1828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88113" y="3275158"/>
            <a:ext cx="10112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 y="6324600"/>
            <a:ext cx="6562502" cy="369332"/>
          </a:xfrm>
          <a:prstGeom prst="rect">
            <a:avLst/>
          </a:prstGeom>
          <a:noFill/>
        </p:spPr>
        <p:txBody>
          <a:bodyPr wrap="none" rtlCol="0">
            <a:spAutoFit/>
          </a:bodyPr>
          <a:lstStyle/>
          <a:p>
            <a:r>
              <a:rPr lang="en-US" dirty="0" smtClean="0">
                <a:solidFill>
                  <a:schemeClr val="bg1"/>
                </a:solidFill>
              </a:rPr>
              <a:t>A demonstration winemaker (not an Enologist!); </a:t>
            </a:r>
            <a:r>
              <a:rPr lang="en-US" dirty="0" smtClean="0">
                <a:solidFill>
                  <a:srgbClr val="FFC000"/>
                </a:solidFill>
              </a:rPr>
              <a:t>Wine is DATA!</a:t>
            </a:r>
            <a:endParaRPr lang="en-US" dirty="0">
              <a:solidFill>
                <a:srgbClr val="FFC000"/>
              </a:solidFill>
            </a:endParaRPr>
          </a:p>
        </p:txBody>
      </p:sp>
    </p:spTree>
    <p:extLst>
      <p:ext uri="{BB962C8B-B14F-4D97-AF65-F5344CB8AC3E}">
        <p14:creationId xmlns:p14="http://schemas.microsoft.com/office/powerpoint/2010/main" val="6824917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62000" y="609600"/>
            <a:ext cx="7772400" cy="1143000"/>
          </a:xfrm>
          <a:noFill/>
        </p:spPr>
        <p:txBody>
          <a:bodyPr lIns="92075" tIns="46038" rIns="92075" bIns="46038"/>
          <a:lstStyle/>
          <a:p>
            <a:pPr eaLnBrk="1" hangingPunct="1"/>
            <a:r>
              <a:rPr lang="en-US" altLang="en-US" sz="5400" dirty="0" smtClean="0">
                <a:solidFill>
                  <a:srgbClr val="FFC000"/>
                </a:solidFill>
              </a:rPr>
              <a:t>‘Cayuga White’</a:t>
            </a:r>
            <a:br>
              <a:rPr lang="en-US" altLang="en-US" sz="5400" dirty="0" smtClean="0">
                <a:solidFill>
                  <a:srgbClr val="FFC000"/>
                </a:solidFill>
              </a:rPr>
            </a:br>
            <a:r>
              <a:rPr lang="en-US" altLang="en-US" sz="3600" dirty="0" smtClean="0">
                <a:solidFill>
                  <a:srgbClr val="FFC000"/>
                </a:solidFill>
              </a:rPr>
              <a:t>(hybrid)</a:t>
            </a:r>
            <a:endParaRPr lang="en-US" altLang="en-US" sz="5400" dirty="0" smtClean="0">
              <a:solidFill>
                <a:srgbClr val="FFC000"/>
              </a:solidFill>
            </a:endParaRPr>
          </a:p>
        </p:txBody>
      </p:sp>
      <p:sp>
        <p:nvSpPr>
          <p:cNvPr id="18435" name="Rectangle 3"/>
          <p:cNvSpPr>
            <a:spLocks noGrp="1" noChangeArrowheads="1"/>
          </p:cNvSpPr>
          <p:nvPr>
            <p:ph type="body" sz="half" idx="1"/>
          </p:nvPr>
        </p:nvSpPr>
        <p:spPr>
          <a:xfrm>
            <a:off x="304800" y="1828800"/>
            <a:ext cx="5334000" cy="4114800"/>
          </a:xfrm>
          <a:noFill/>
        </p:spPr>
        <p:txBody>
          <a:bodyPr lIns="92075" tIns="46038" rIns="92075" bIns="46038"/>
          <a:lstStyle/>
          <a:p>
            <a:pPr eaLnBrk="1" hangingPunct="1"/>
            <a:r>
              <a:rPr lang="en-US" altLang="en-US" sz="2800" b="1" smtClean="0"/>
              <a:t>Strengths</a:t>
            </a:r>
            <a:r>
              <a:rPr lang="en-US" altLang="en-US" sz="2800" smtClean="0"/>
              <a:t>:</a:t>
            </a:r>
          </a:p>
          <a:p>
            <a:pPr lvl="1" eaLnBrk="1" hangingPunct="1"/>
            <a:r>
              <a:rPr lang="en-US" altLang="en-US" sz="2400" smtClean="0"/>
              <a:t>Very good cold hardiness</a:t>
            </a:r>
          </a:p>
          <a:p>
            <a:pPr lvl="1" eaLnBrk="1" hangingPunct="1"/>
            <a:r>
              <a:rPr lang="en-US" altLang="en-US" sz="2400" smtClean="0"/>
              <a:t>Very high yields</a:t>
            </a:r>
          </a:p>
          <a:p>
            <a:pPr lvl="1" eaLnBrk="1" hangingPunct="1"/>
            <a:r>
              <a:rPr lang="en-US" altLang="en-US" sz="2400" smtClean="0"/>
              <a:t>Excellent disease resistance</a:t>
            </a:r>
          </a:p>
          <a:p>
            <a:pPr lvl="1" eaLnBrk="1" hangingPunct="1"/>
            <a:r>
              <a:rPr lang="en-US" altLang="en-US" sz="2400" smtClean="0"/>
              <a:t>Versatile</a:t>
            </a:r>
          </a:p>
          <a:p>
            <a:pPr eaLnBrk="1" hangingPunct="1"/>
            <a:r>
              <a:rPr lang="en-US" altLang="en-US" sz="2800" b="1" smtClean="0"/>
              <a:t>Weaknesses</a:t>
            </a:r>
            <a:r>
              <a:rPr lang="en-US" altLang="en-US" sz="2800" smtClean="0"/>
              <a:t>:</a:t>
            </a:r>
          </a:p>
          <a:p>
            <a:pPr lvl="1" eaLnBrk="1" hangingPunct="1"/>
            <a:r>
              <a:rPr lang="en-US" altLang="en-US" sz="2400" smtClean="0"/>
              <a:t>Over-cropping</a:t>
            </a:r>
          </a:p>
          <a:p>
            <a:pPr lvl="1" eaLnBrk="1" hangingPunct="1"/>
            <a:r>
              <a:rPr lang="en-US" altLang="en-US" sz="2400" smtClean="0"/>
              <a:t>Labrusca character when ripe</a:t>
            </a:r>
          </a:p>
          <a:p>
            <a:pPr lvl="1" eaLnBrk="1" hangingPunct="1"/>
            <a:r>
              <a:rPr lang="en-US" altLang="en-US" sz="2400" smtClean="0"/>
              <a:t>Name!</a:t>
            </a:r>
          </a:p>
        </p:txBody>
      </p:sp>
      <p:pic>
        <p:nvPicPr>
          <p:cNvPr id="18436" name="Picture 7" descr="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676400"/>
            <a:ext cx="365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62000" y="228600"/>
            <a:ext cx="7772400" cy="1143000"/>
          </a:xfrm>
        </p:spPr>
        <p:txBody>
          <a:bodyPr lIns="92075" tIns="46038" rIns="92075" bIns="46038"/>
          <a:lstStyle/>
          <a:p>
            <a:pPr eaLnBrk="1" hangingPunct="1"/>
            <a:r>
              <a:rPr lang="en-US" altLang="en-US" sz="4800" dirty="0" smtClean="0">
                <a:solidFill>
                  <a:srgbClr val="FFC000"/>
                </a:solidFill>
              </a:rPr>
              <a:t>‘Vidal Blanc’</a:t>
            </a:r>
            <a:br>
              <a:rPr lang="en-US" altLang="en-US" sz="4800" dirty="0" smtClean="0">
                <a:solidFill>
                  <a:srgbClr val="FFC000"/>
                </a:solidFill>
              </a:rPr>
            </a:br>
            <a:r>
              <a:rPr lang="en-US" altLang="en-US" sz="3200" dirty="0" smtClean="0">
                <a:solidFill>
                  <a:srgbClr val="FFC000"/>
                </a:solidFill>
              </a:rPr>
              <a:t>(hybrid)</a:t>
            </a:r>
          </a:p>
        </p:txBody>
      </p:sp>
      <p:sp>
        <p:nvSpPr>
          <p:cNvPr id="19459" name="Rectangle 3"/>
          <p:cNvSpPr>
            <a:spLocks noGrp="1" noChangeArrowheads="1"/>
          </p:cNvSpPr>
          <p:nvPr>
            <p:ph type="body" sz="half" idx="1"/>
          </p:nvPr>
        </p:nvSpPr>
        <p:spPr>
          <a:xfrm>
            <a:off x="152400" y="1143000"/>
            <a:ext cx="5638800" cy="4114800"/>
          </a:xfrm>
        </p:spPr>
        <p:txBody>
          <a:bodyPr lIns="92075" tIns="46038" rIns="92075" bIns="46038"/>
          <a:lstStyle/>
          <a:p>
            <a:pPr eaLnBrk="1" hangingPunct="1">
              <a:lnSpc>
                <a:spcPct val="90000"/>
              </a:lnSpc>
            </a:pPr>
            <a:r>
              <a:rPr lang="en-US" altLang="en-US" b="1" smtClean="0"/>
              <a:t>Strengths</a:t>
            </a:r>
            <a:r>
              <a:rPr lang="en-US" altLang="en-US" smtClean="0"/>
              <a:t>:</a:t>
            </a:r>
          </a:p>
          <a:p>
            <a:pPr lvl="1" eaLnBrk="1" hangingPunct="1">
              <a:lnSpc>
                <a:spcPct val="90000"/>
              </a:lnSpc>
            </a:pPr>
            <a:r>
              <a:rPr lang="en-US" altLang="en-US" smtClean="0"/>
              <a:t>Good cold hardiness</a:t>
            </a:r>
          </a:p>
          <a:p>
            <a:pPr lvl="1" eaLnBrk="1" hangingPunct="1">
              <a:lnSpc>
                <a:spcPct val="90000"/>
              </a:lnSpc>
            </a:pPr>
            <a:r>
              <a:rPr lang="en-US" altLang="en-US" smtClean="0"/>
              <a:t>High yields</a:t>
            </a:r>
          </a:p>
          <a:p>
            <a:pPr lvl="1" eaLnBrk="1" hangingPunct="1">
              <a:lnSpc>
                <a:spcPct val="90000"/>
              </a:lnSpc>
            </a:pPr>
            <a:r>
              <a:rPr lang="en-US" altLang="en-US" smtClean="0"/>
              <a:t>Versatile – work horse</a:t>
            </a:r>
          </a:p>
          <a:p>
            <a:pPr lvl="1" eaLnBrk="1" hangingPunct="1">
              <a:lnSpc>
                <a:spcPct val="90000"/>
              </a:lnSpc>
            </a:pPr>
            <a:r>
              <a:rPr lang="en-US" altLang="en-US" smtClean="0"/>
              <a:t>Late bud break</a:t>
            </a:r>
          </a:p>
          <a:p>
            <a:pPr lvl="1" eaLnBrk="1" hangingPunct="1">
              <a:lnSpc>
                <a:spcPct val="90000"/>
              </a:lnSpc>
            </a:pPr>
            <a:r>
              <a:rPr lang="en-US" altLang="en-US" smtClean="0"/>
              <a:t>Good bunch rot resistance </a:t>
            </a:r>
          </a:p>
          <a:p>
            <a:pPr eaLnBrk="1" hangingPunct="1">
              <a:lnSpc>
                <a:spcPct val="90000"/>
              </a:lnSpc>
            </a:pPr>
            <a:r>
              <a:rPr lang="en-US" altLang="en-US" b="1" smtClean="0"/>
              <a:t>Weaknesses</a:t>
            </a:r>
            <a:r>
              <a:rPr lang="en-US" altLang="en-US" smtClean="0"/>
              <a:t>:</a:t>
            </a:r>
          </a:p>
          <a:p>
            <a:pPr lvl="1" eaLnBrk="1" hangingPunct="1">
              <a:lnSpc>
                <a:spcPct val="90000"/>
              </a:lnSpc>
            </a:pPr>
            <a:r>
              <a:rPr lang="en-US" altLang="en-US" smtClean="0"/>
              <a:t>Over cropping</a:t>
            </a:r>
          </a:p>
          <a:p>
            <a:pPr lvl="1" eaLnBrk="1" hangingPunct="1">
              <a:lnSpc>
                <a:spcPct val="90000"/>
              </a:lnSpc>
            </a:pPr>
            <a:r>
              <a:rPr lang="en-US" altLang="en-US" smtClean="0"/>
              <a:t>Susceptible to Downy Mildew</a:t>
            </a:r>
          </a:p>
          <a:p>
            <a:pPr lvl="1" eaLnBrk="1" hangingPunct="1">
              <a:lnSpc>
                <a:spcPct val="90000"/>
              </a:lnSpc>
            </a:pPr>
            <a:r>
              <a:rPr lang="en-US" altLang="en-US" smtClean="0"/>
              <a:t>Susceptible to tomato &amp; tobacco ringspot viruses</a:t>
            </a:r>
          </a:p>
          <a:p>
            <a:pPr lvl="2" eaLnBrk="1" hangingPunct="1">
              <a:lnSpc>
                <a:spcPct val="90000"/>
              </a:lnSpc>
            </a:pPr>
            <a:r>
              <a:rPr lang="en-US" altLang="en-US" smtClean="0"/>
              <a:t>Must graft to rootstock</a:t>
            </a:r>
          </a:p>
        </p:txBody>
      </p:sp>
      <p:pic>
        <p:nvPicPr>
          <p:cNvPr id="19460" name="Picture 4"/>
          <p:cNvPicPr>
            <a:picLocks noGrp="1" noChangeArrowheads="1"/>
          </p:cNvPicPr>
          <p:nvPr>
            <p:ph type="chart" sz="half" idx="2"/>
          </p:nvPr>
        </p:nvPicPr>
        <p:blipFill>
          <a:blip r:embed="rId2">
            <a:extLst>
              <a:ext uri="{28A0092B-C50C-407E-A947-70E740481C1C}">
                <a14:useLocalDpi xmlns:a14="http://schemas.microsoft.com/office/drawing/2010/main" val="0"/>
              </a:ext>
            </a:extLst>
          </a:blip>
          <a:srcRect/>
          <a:stretch>
            <a:fillRect/>
          </a:stretch>
        </p:blipFill>
        <p:spPr>
          <a:xfrm>
            <a:off x="5867400" y="1524000"/>
            <a:ext cx="3048000" cy="4495800"/>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3873</TotalTime>
  <Words>1221</Words>
  <Application>Microsoft Office PowerPoint</Application>
  <PresentationFormat>On-screen Show (4:3)</PresentationFormat>
  <Paragraphs>391</Paragraphs>
  <Slides>39</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 Unicode MS</vt:lpstr>
      <vt:lpstr>Arial</vt:lpstr>
      <vt:lpstr>Times New Roman</vt:lpstr>
      <vt:lpstr>Default Design</vt:lpstr>
      <vt:lpstr>PowerPoint Presentation</vt:lpstr>
      <vt:lpstr>PowerPoint Presentation</vt:lpstr>
      <vt:lpstr>PowerPoint Presentation</vt:lpstr>
      <vt:lpstr>General considerations</vt:lpstr>
      <vt:lpstr>PowerPoint Presentation</vt:lpstr>
      <vt:lpstr> UME R&amp;D Vineyard Locations</vt:lpstr>
      <vt:lpstr>Enology (Winemaking) R&amp;D</vt:lpstr>
      <vt:lpstr>‘Cayuga White’ (hybrid)</vt:lpstr>
      <vt:lpstr>‘Vidal Blanc’ (hybrid)</vt:lpstr>
      <vt:lpstr>‘Chardonel’ (‘Seyval Blanc’ x ‘Chardonnay hybrid’)</vt:lpstr>
      <vt:lpstr>‘Chardonel’ Plot at WREC </vt:lpstr>
      <vt:lpstr>‘Traminette’ (‘Gewürztraminer’ hybrid)</vt:lpstr>
      <vt:lpstr>Hardy EU/SU Varieties Hungary, Bulgaria, Georgia, Uzbekistan “Three way” hybrids (with V. amurensis) </vt:lpstr>
      <vt:lpstr>SK77-5-3 (‘Petra’) EU Hybrid (‘Kunbarat’ x ‘Pinot Noir’) “Three way” hybrids (with V. amurensis) </vt:lpstr>
      <vt:lpstr>Hardy EU Varieties</vt:lpstr>
      <vt:lpstr>‘Albariño’ (vinifera – Spain/Galacia)</vt:lpstr>
      <vt:lpstr>‘Colombard’ ‘Coulombier’ (vinifera –  Charentes, Bordeaux, France)</vt:lpstr>
      <vt:lpstr>‘Rousanne’ (vinifera – Rhone, France)</vt:lpstr>
      <vt:lpstr>‘Chambourcin’ (hybrid)</vt:lpstr>
      <vt:lpstr>‘Norton’/‘Cynthiana’ (red V.aestivalis (American spp.)</vt:lpstr>
      <vt:lpstr>‘Regent’ (‘Diana (Silvaner x Müller-Thurgau) x Chambourcin)</vt:lpstr>
      <vt:lpstr>‘Cabernet Franc’ (vinifera)</vt:lpstr>
      <vt:lpstr>‘Petit Verdot’ (vinifera)</vt:lpstr>
      <vt:lpstr>‘Merlot’ (red vinifera)</vt:lpstr>
      <vt:lpstr>‘Cabernet Sauvignon’ (Bordeaux - vinifera)</vt:lpstr>
      <vt:lpstr>‘Lemberger’ (Austria, red vinifera ‘Blaufrankish’)</vt:lpstr>
      <vt:lpstr>‘Barbera’ (Italy - vinifera)</vt:lpstr>
      <vt:lpstr>‘Souzao’ (suh ZAH) (vinifera – Portugal) - (Main grape in Port)</vt:lpstr>
      <vt:lpstr>‘Tempranillo’ (vinifera – Tinto Roriz; Spain/Rioja/Ribera)</vt:lpstr>
      <vt:lpstr>‘Montepulciano’ (vinifera – Italy/Abruzzo/Molise/Marche)  </vt:lpstr>
      <vt:lpstr>‘Gamaret’ (vinifera – Switzerland - Gamay Noir x Reichensteiner)</vt:lpstr>
      <vt:lpstr>‘Teroldego’ (vinifera – Italy/Trentino-Alto-Adige)  (Parent = ‘Dureza’ also a parent of ‘Syrah’)</vt:lpstr>
      <vt:lpstr>White Varieties in Trial</vt:lpstr>
      <vt:lpstr>Red Cultivars in Trials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dc:title>
  <dc:creator>Tony Wolf</dc:creator>
  <cp:lastModifiedBy>Joseph Fiola</cp:lastModifiedBy>
  <cp:revision>141</cp:revision>
  <cp:lastPrinted>2018-02-02T17:51:08Z</cp:lastPrinted>
  <dcterms:created xsi:type="dcterms:W3CDTF">1995-06-02T21:27:28Z</dcterms:created>
  <dcterms:modified xsi:type="dcterms:W3CDTF">2021-08-03T12:57:39Z</dcterms:modified>
</cp:coreProperties>
</file>